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8" r:id="rId22"/>
    <p:sldId id="279" r:id="rId23"/>
    <p:sldId id="282" r:id="rId24"/>
    <p:sldId id="284" r:id="rId25"/>
    <p:sldId id="285" r:id="rId26"/>
    <p:sldId id="287" r:id="rId27"/>
    <p:sldId id="288"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D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27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41F9A-5FA9-3647-8F10-FC9B2A1622B0}" type="datetimeFigureOut">
              <a:rPr lang="en-US" smtClean="0"/>
              <a:t>29/10/19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6B150-B82D-5E4C-A3EA-49BBE0CBCCF6}" type="slidenum">
              <a:rPr lang="en-US" smtClean="0"/>
              <a:t>‹#›</a:t>
            </a:fld>
            <a:endParaRPr lang="en-US"/>
          </a:p>
        </p:txBody>
      </p:sp>
    </p:spTree>
    <p:extLst>
      <p:ext uri="{BB962C8B-B14F-4D97-AF65-F5344CB8AC3E}">
        <p14:creationId xmlns:p14="http://schemas.microsoft.com/office/powerpoint/2010/main" val="2532102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ia.nih.gov/alzheimers/publication/alzheimers-disease-genetics-fact-sheet%23genetic%20mutation" TargetMode="External"/><Relationship Id="rId4" Type="http://schemas.openxmlformats.org/officeDocument/2006/relationships/hyperlink" Target="https://www.nia.nih.gov/alzheimers/publication/alzheimers-disease-genetics-fact-sheet%23genetic%20variant" TargetMode="External"/><Relationship Id="rId5" Type="http://schemas.openxmlformats.org/officeDocument/2006/relationships/hyperlink" Target="https://www.nia.nih.gov/alzheimers/publication/alzheimers-disease-genetics-fact-sheet%23genetic%20risk%20factor" TargetMode="External"/><Relationship Id="rId6" Type="http://schemas.openxmlformats.org/officeDocument/2006/relationships/hyperlink" Target="http://www.alz.org/alzheimers_disease_early_onset.asp"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en.wikipedia.org/wiki/Eosinophilic" TargetMode="External"/><Relationship Id="rId12" Type="http://schemas.openxmlformats.org/officeDocument/2006/relationships/hyperlink" Target="http://en.wikipedia.org/wiki/Cytoplasm" TargetMode="External"/><Relationship Id="rId13" Type="http://schemas.openxmlformats.org/officeDocument/2006/relationships/hyperlink" Target="http://en.wikipedia.org/wiki/Gene" TargetMode="External"/><Relationship Id="rId14" Type="http://schemas.openxmlformats.org/officeDocument/2006/relationships/hyperlink" Target="http://en.wikipedia.org/wiki/Alzheimer's_disease"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Frederic_Lewy" TargetMode="External"/><Relationship Id="rId4" Type="http://schemas.openxmlformats.org/officeDocument/2006/relationships/hyperlink" Target="http://en.wikipedia.org/wiki/Alpha-synuclein" TargetMode="External"/><Relationship Id="rId5" Type="http://schemas.openxmlformats.org/officeDocument/2006/relationships/hyperlink" Target="http://en.wikipedia.org/wiki/File:Lewy_Koerperchen.JPG" TargetMode="External"/><Relationship Id="rId6" Type="http://schemas.openxmlformats.org/officeDocument/2006/relationships/hyperlink" Target="http://en.wikipedia.org/wiki/Protein" TargetMode="External"/><Relationship Id="rId7" Type="http://schemas.openxmlformats.org/officeDocument/2006/relationships/hyperlink" Target="http://en.wikipedia.org/wiki/Nerve_cell" TargetMode="External"/><Relationship Id="rId8" Type="http://schemas.openxmlformats.org/officeDocument/2006/relationships/hyperlink" Target="http://en.wikipedia.org/wiki/Microscope" TargetMode="External"/><Relationship Id="rId9" Type="http://schemas.openxmlformats.org/officeDocument/2006/relationships/hyperlink" Target="http://en.wikipedia.org/wiki/Histology" TargetMode="External"/><Relationship Id="rId10" Type="http://schemas.openxmlformats.org/officeDocument/2006/relationships/hyperlink" Target="http://en.wikipedia.org/wiki/Brai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Parkinson’s</a:t>
            </a:r>
          </a:p>
          <a:p>
            <a:r>
              <a:rPr lang="en-US" dirty="0" smtClean="0"/>
              <a:t>Prevalence = 24-31%</a:t>
            </a:r>
          </a:p>
          <a:p>
            <a:r>
              <a:rPr lang="en-US" dirty="0" smtClean="0"/>
              <a:t>PDD = 3-4% of</a:t>
            </a:r>
            <a:r>
              <a:rPr lang="en-US" baseline="0" dirty="0" smtClean="0"/>
              <a:t> the dementia population</a:t>
            </a:r>
          </a:p>
          <a:p>
            <a:endParaRPr lang="en-US" baseline="0" dirty="0" smtClean="0"/>
          </a:p>
          <a:p>
            <a:r>
              <a:rPr lang="en-US" u="sng" baseline="0" dirty="0" smtClean="0"/>
              <a:t>CJD</a:t>
            </a:r>
          </a:p>
          <a:p>
            <a:r>
              <a:rPr lang="en-US" baseline="0" dirty="0" smtClean="0"/>
              <a:t>No new cases. </a:t>
            </a:r>
          </a:p>
          <a:p>
            <a:r>
              <a:rPr lang="en-US" baseline="0" dirty="0" smtClean="0"/>
              <a:t>178 in UK up to 2016</a:t>
            </a:r>
          </a:p>
          <a:p>
            <a:endParaRPr lang="en-US" baseline="0" dirty="0" smtClean="0"/>
          </a:p>
          <a:p>
            <a:r>
              <a:rPr lang="en-US" u="sng" baseline="0" dirty="0" err="1" smtClean="0"/>
              <a:t>Korsakoff’s</a:t>
            </a:r>
            <a:endParaRPr lang="en-US" u="sng" baseline="0" dirty="0" smtClean="0"/>
          </a:p>
          <a:p>
            <a:r>
              <a:rPr lang="en-US" baseline="0" dirty="0" smtClean="0"/>
              <a:t>Rare</a:t>
            </a:r>
          </a:p>
          <a:p>
            <a:endParaRPr lang="en-US" baseline="0" dirty="0" smtClean="0"/>
          </a:p>
          <a:p>
            <a:r>
              <a:rPr lang="en-US" u="sng" baseline="0" dirty="0" smtClean="0"/>
              <a:t>AID’s Dementia Complex</a:t>
            </a:r>
            <a:endParaRPr lang="en-US" u="none" baseline="0" dirty="0" smtClean="0"/>
          </a:p>
          <a:p>
            <a:r>
              <a:rPr lang="en-US" u="none" baseline="0" dirty="0" smtClean="0"/>
              <a:t>Not certain</a:t>
            </a:r>
            <a:endParaRPr lang="en-US" u="sng" dirty="0"/>
          </a:p>
        </p:txBody>
      </p:sp>
      <p:sp>
        <p:nvSpPr>
          <p:cNvPr id="4" name="Slide Number Placeholder 3"/>
          <p:cNvSpPr>
            <a:spLocks noGrp="1"/>
          </p:cNvSpPr>
          <p:nvPr>
            <p:ph type="sldNum" sz="quarter" idx="10"/>
          </p:nvPr>
        </p:nvSpPr>
        <p:spPr/>
        <p:txBody>
          <a:bodyPr/>
          <a:lstStyle/>
          <a:p>
            <a:fld id="{7416B150-B82D-5E4C-A3EA-49BBE0CBCCF6}" type="slidenum">
              <a:rPr lang="en-US" smtClean="0"/>
              <a:t>2</a:t>
            </a:fld>
            <a:endParaRPr lang="en-US"/>
          </a:p>
        </p:txBody>
      </p:sp>
    </p:spTree>
    <p:extLst>
      <p:ext uri="{BB962C8B-B14F-4D97-AF65-F5344CB8AC3E}">
        <p14:creationId xmlns:p14="http://schemas.microsoft.com/office/powerpoint/2010/main" val="53018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Some diseases are caused by a </a:t>
            </a:r>
            <a:r>
              <a:rPr lang="en-US" dirty="0" smtClean="0">
                <a:hlinkClick r:id="rId3"/>
              </a:rPr>
              <a:t>genetic mutation</a:t>
            </a:r>
            <a:r>
              <a:rPr lang="en-US" dirty="0" smtClean="0"/>
              <a:t>, or permanent change in one or more specific genes. If a person inherits from a parent a genetic mutation that causes a certain disease, then he or she will usually get the disease.</a:t>
            </a:r>
          </a:p>
          <a:p>
            <a:pPr>
              <a:defRPr/>
            </a:pPr>
            <a:r>
              <a:rPr lang="en-US" dirty="0" smtClean="0"/>
              <a:t>In other diseases, a </a:t>
            </a:r>
            <a:r>
              <a:rPr lang="en-US" dirty="0" smtClean="0">
                <a:hlinkClick r:id="rId4"/>
              </a:rPr>
              <a:t>genetic variant</a:t>
            </a:r>
            <a:r>
              <a:rPr lang="en-US" dirty="0" smtClean="0"/>
              <a:t> may occur. This change in a gene can sometimes cause a disease directly. More often, it acts to increase or decrease a person's risk of developing a disease or condition. When a genetic variant increases disease risk but does not directly cause a disease, it is called a </a:t>
            </a:r>
            <a:r>
              <a:rPr lang="en-US" dirty="0" smtClean="0">
                <a:hlinkClick r:id="rId5"/>
              </a:rPr>
              <a:t>genetic risk factor</a:t>
            </a:r>
            <a:r>
              <a:rPr lang="en-US" dirty="0" smtClean="0"/>
              <a:t>.</a:t>
            </a:r>
          </a:p>
          <a:p>
            <a:pPr>
              <a:defRPr/>
            </a:pPr>
            <a:endParaRPr lang="en-US" dirty="0" smtClean="0"/>
          </a:p>
          <a:p>
            <a:pPr>
              <a:defRPr/>
            </a:pPr>
            <a:r>
              <a:rPr lang="en-GB" dirty="0" smtClean="0">
                <a:cs typeface="Arial" charset="0"/>
              </a:rPr>
              <a:t>Familial Alzheimer’s Disease (</a:t>
            </a:r>
            <a:r>
              <a:rPr lang="en-GB" dirty="0" err="1" smtClean="0">
                <a:cs typeface="Arial" charset="0"/>
              </a:rPr>
              <a:t>eFAD</a:t>
            </a:r>
            <a:r>
              <a:rPr lang="en-GB" dirty="0" smtClean="0">
                <a:cs typeface="Arial" charset="0"/>
              </a:rPr>
              <a:t>)</a:t>
            </a:r>
            <a:endParaRPr lang="en-US" dirty="0" smtClean="0">
              <a:cs typeface="Arial" charset="0"/>
            </a:endParaRPr>
          </a:p>
          <a:p>
            <a:pPr>
              <a:defRPr/>
            </a:pPr>
            <a:r>
              <a:rPr lang="en-GB" dirty="0" smtClean="0">
                <a:cs typeface="Arial" charset="0"/>
              </a:rPr>
              <a:t>Three known genes:</a:t>
            </a:r>
            <a:endParaRPr lang="en-US" dirty="0" smtClean="0">
              <a:cs typeface="Arial" charset="0"/>
            </a:endParaRPr>
          </a:p>
          <a:p>
            <a:pPr lvl="1">
              <a:defRPr/>
            </a:pPr>
            <a:r>
              <a:rPr lang="en-GB" dirty="0" smtClean="0">
                <a:ea typeface="Arial" charset="0"/>
                <a:cs typeface="Arial" charset="0"/>
              </a:rPr>
              <a:t>Amyloid precursor protein (APP) </a:t>
            </a:r>
            <a:endParaRPr lang="en-US" dirty="0" smtClean="0">
              <a:ea typeface="Arial" charset="0"/>
              <a:cs typeface="Arial" charset="0"/>
            </a:endParaRPr>
          </a:p>
          <a:p>
            <a:pPr lvl="1">
              <a:defRPr/>
            </a:pPr>
            <a:r>
              <a:rPr lang="en-GB" dirty="0" err="1" smtClean="0">
                <a:ea typeface="Arial" charset="0"/>
                <a:cs typeface="Arial" charset="0"/>
              </a:rPr>
              <a:t>Presenilin</a:t>
            </a:r>
            <a:r>
              <a:rPr lang="en-GB" dirty="0" smtClean="0">
                <a:ea typeface="Arial" charset="0"/>
                <a:cs typeface="Arial" charset="0"/>
              </a:rPr>
              <a:t> 1 (PS1) Accounts for most of </a:t>
            </a:r>
            <a:r>
              <a:rPr lang="en-GB" dirty="0" err="1" smtClean="0">
                <a:ea typeface="Arial" charset="0"/>
                <a:cs typeface="Arial" charset="0"/>
              </a:rPr>
              <a:t>eFAD</a:t>
            </a:r>
            <a:endParaRPr lang="en-US" dirty="0" smtClean="0">
              <a:ea typeface="Arial" charset="0"/>
              <a:cs typeface="Arial" charset="0"/>
            </a:endParaRPr>
          </a:p>
          <a:p>
            <a:pPr lvl="1">
              <a:defRPr/>
            </a:pPr>
            <a:r>
              <a:rPr lang="en-GB" dirty="0" err="1" smtClean="0">
                <a:ea typeface="Arial" charset="0"/>
                <a:cs typeface="Arial" charset="0"/>
              </a:rPr>
              <a:t>Presenilin</a:t>
            </a:r>
            <a:r>
              <a:rPr lang="en-GB" dirty="0" smtClean="0">
                <a:ea typeface="Arial" charset="0"/>
                <a:cs typeface="Arial" charset="0"/>
              </a:rPr>
              <a:t> 2 (PS2)</a:t>
            </a:r>
            <a:endParaRPr lang="en-US" dirty="0" smtClean="0">
              <a:ea typeface="Arial" charset="0"/>
              <a:cs typeface="Arial" charset="0"/>
            </a:endParaRPr>
          </a:p>
          <a:p>
            <a:pPr>
              <a:defRPr/>
            </a:pPr>
            <a:r>
              <a:rPr lang="en-GB" dirty="0" smtClean="0">
                <a:cs typeface="Arial" charset="0"/>
              </a:rPr>
              <a:t>Certain to develop Alzheimer’s disease.</a:t>
            </a:r>
            <a:endParaRPr lang="en-US" dirty="0" smtClean="0">
              <a:cs typeface="Arial" charset="0"/>
            </a:endParaRPr>
          </a:p>
          <a:p>
            <a:pPr>
              <a:defRPr/>
            </a:pPr>
            <a:r>
              <a:rPr lang="en-US" dirty="0" smtClean="0">
                <a:cs typeface="Arial" charset="0"/>
              </a:rPr>
              <a:t>Of these, PS1 mutations is most common, while APP and PS2 are rarer.</a:t>
            </a:r>
          </a:p>
          <a:p>
            <a:pPr>
              <a:defRPr/>
            </a:pPr>
            <a:endParaRPr lang="en-US" dirty="0" smtClean="0">
              <a:cs typeface="Arial" charset="0"/>
            </a:endParaRPr>
          </a:p>
          <a:p>
            <a:pPr>
              <a:defRPr/>
            </a:pPr>
            <a:r>
              <a:rPr lang="en-US" dirty="0" smtClean="0">
                <a:cs typeface="Arial" charset="0"/>
              </a:rPr>
              <a:t>The APOE gene provides instructions for making a protein called </a:t>
            </a:r>
            <a:r>
              <a:rPr lang="en-US" dirty="0" err="1" smtClean="0">
                <a:cs typeface="Arial" charset="0"/>
              </a:rPr>
              <a:t>apolipoprotein</a:t>
            </a:r>
            <a:r>
              <a:rPr lang="en-US" dirty="0" smtClean="0">
                <a:cs typeface="Arial" charset="0"/>
              </a:rPr>
              <a:t> E.</a:t>
            </a:r>
          </a:p>
          <a:p>
            <a:pPr>
              <a:defRPr/>
            </a:pPr>
            <a:r>
              <a:rPr lang="en-US" dirty="0" smtClean="0">
                <a:cs typeface="Arial" charset="0"/>
              </a:rPr>
              <a:t>The e4 version of the APOE gene increases an individual's risk for developing late-onset Alzheimer disease. People who inherit one copy of the APOE e4 allele have an increased chance of developing the disease; those who inherit two copies of the allele are at even greater risk. The APOE e4 allele may also be associated with an earlier onset of memory loss and other symptoms.</a:t>
            </a:r>
          </a:p>
          <a:p>
            <a:pPr>
              <a:defRPr/>
            </a:pPr>
            <a:r>
              <a:rPr lang="en-US" dirty="0" smtClean="0">
                <a:cs typeface="Arial" charset="0"/>
              </a:rPr>
              <a:t>It is not known how the APOE e4 allele is related to the risk of Alzheimer disease. However, researchers have found that this allele is associated with an increased number of protein clumps, called amyloid plaques, in the brain tissue of affected people. A buildup of toxic amyloid beta peptide and amyloid plaques may lead to the death of neurons and the progressive signs and symptoms of this disorder.</a:t>
            </a:r>
          </a:p>
          <a:p>
            <a:pPr>
              <a:defRPr/>
            </a:pPr>
            <a:r>
              <a:rPr lang="en-US" dirty="0" smtClean="0">
                <a:cs typeface="Arial" charset="0"/>
              </a:rPr>
              <a:t>It is important to note that people with the APOE e4 allele inherit an increased risk of developing Alzheimer disease, not the disease itself. Not all people with Alzheimer disease have the APOE e4 allele, and not all people who have this allele will develop the disease.</a:t>
            </a:r>
          </a:p>
          <a:p>
            <a:pPr>
              <a:defRPr/>
            </a:pPr>
            <a:r>
              <a:rPr lang="en-US" dirty="0" smtClean="0"/>
              <a:t> </a:t>
            </a:r>
          </a:p>
          <a:p>
            <a:pPr>
              <a:defRPr/>
            </a:pPr>
            <a:r>
              <a:rPr lang="en-US" dirty="0" smtClean="0">
                <a:cs typeface="Arial" charset="0"/>
              </a:rPr>
              <a:t>Down Syndrome</a:t>
            </a:r>
          </a:p>
          <a:p>
            <a:pPr>
              <a:defRPr/>
            </a:pPr>
            <a:r>
              <a:rPr lang="en-US" dirty="0" smtClean="0"/>
              <a:t>The reason Alzheimer's disease is more common in people with Down syndrome is not completely known. Alzheimer's disease is associated with increased production of a compound called amyloid beta in the brain. Amyloid beta accumulates and causes loss of brain cells called neurons. Exactly how neuron loss occurs is not well understood. The higher risk for Alzheimer's disease in people with Down syndrome may be related to the extra copy of chromosome 21 (which causes Down syndrome) because it leads to increased production of amyloid beta.</a:t>
            </a:r>
          </a:p>
          <a:p>
            <a:pPr>
              <a:defRPr/>
            </a:pPr>
            <a:endParaRPr lang="en-US" dirty="0" smtClean="0">
              <a:cs typeface="Arial" charset="0"/>
            </a:endParaRPr>
          </a:p>
          <a:p>
            <a:pPr>
              <a:defRPr/>
            </a:pPr>
            <a:r>
              <a:rPr lang="en-US" b="1" dirty="0" smtClean="0">
                <a:cs typeface="Arial" charset="0"/>
              </a:rPr>
              <a:t>Higher prevalence of Alzheimer's in people with Down syndrome</a:t>
            </a:r>
          </a:p>
          <a:p>
            <a:pPr>
              <a:defRPr/>
            </a:pPr>
            <a:r>
              <a:rPr lang="en-US" dirty="0" smtClean="0"/>
              <a:t>Studies suggest that more than 75 percent of those with Down syndrome aged 65 and older have Alzheimer's disease, nearly 6 times the percentage of people in this age group who do not have Down syndrome.</a:t>
            </a:r>
          </a:p>
          <a:p>
            <a:pPr>
              <a:defRPr/>
            </a:pPr>
            <a:r>
              <a:rPr lang="en-US" dirty="0" smtClean="0"/>
              <a:t>Down syndrome is a condition in which a person is born with extra genetic material from chromosome 21, one of the 23 human chromosomes. Most people with Down syndrome have a full extra copy of chromosome 21, so they have three copies instead of the usual two.</a:t>
            </a:r>
            <a:r>
              <a:rPr lang="en-US" b="1" dirty="0" smtClean="0"/>
              <a:t> </a:t>
            </a:r>
            <a:r>
              <a:rPr lang="en-US" dirty="0" smtClean="0"/>
              <a:t>In ways that scientists don't yet understand, the extra copies of genes present in Down syndrome cause developmental problems and health issues. Scientists think that the increased risk of dementia in individuals with Down syndrome may also result from the extra gene.</a:t>
            </a:r>
          </a:p>
          <a:p>
            <a:pPr>
              <a:defRPr/>
            </a:pPr>
            <a:r>
              <a:rPr lang="en-US" dirty="0" smtClean="0"/>
              <a:t>As with all adults, advancing age also increases the chances a person with Down syndrome will develop Alzheimer’s disease.</a:t>
            </a:r>
            <a:r>
              <a:rPr lang="en-US" dirty="0" smtClean="0">
                <a:solidFill>
                  <a:srgbClr val="000000"/>
                </a:solidFill>
              </a:rPr>
              <a:t> </a:t>
            </a:r>
            <a:r>
              <a:rPr lang="en-US" dirty="0" smtClean="0"/>
              <a:t>Because people with Down syndrome live, on average, 55 to 60 years, they are more likely to develop </a:t>
            </a:r>
            <a:r>
              <a:rPr lang="en-US" dirty="0" smtClean="0">
                <a:hlinkClick r:id="rId6"/>
              </a:rPr>
              <a:t>younger-onset Alzheimer’s</a:t>
            </a:r>
            <a:r>
              <a:rPr lang="en-US" dirty="0" smtClean="0"/>
              <a:t> (Alzheimer’s occurring before age 65) than </a:t>
            </a:r>
            <a:br>
              <a:rPr lang="en-US" dirty="0" smtClean="0"/>
            </a:br>
            <a:r>
              <a:rPr lang="en-US" dirty="0" smtClean="0"/>
              <a:t>older-onset Alzheimer’s (Alzheimer’s occurring at age 65 or older).</a:t>
            </a:r>
          </a:p>
          <a:p>
            <a:pPr>
              <a:defRPr/>
            </a:pPr>
            <a:endParaRPr lang="en-US" dirty="0" smtClean="0"/>
          </a:p>
          <a:p>
            <a:pPr>
              <a:defRPr/>
            </a:pPr>
            <a:r>
              <a:rPr lang="en-US" dirty="0" smtClean="0"/>
              <a:t/>
            </a:r>
            <a:br>
              <a:rPr lang="en-US" dirty="0" smtClean="0"/>
            </a:b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18F5AB64-9617-884B-A14E-74CF3DBD1DEA}" type="slidenum">
              <a:rPr lang="en-GB" smtClean="0"/>
              <a:pPr>
                <a:defRPr/>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3A3097-D394-6F46-9B81-B4202C400FBF}" type="slidenum">
              <a:rPr lang="en-GB"/>
              <a:pPr>
                <a:defRPr/>
              </a:pPr>
              <a:t>23</a:t>
            </a:fld>
            <a:endParaRPr lang="en-GB"/>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p:txBody>
          <a:bodyPr/>
          <a:lstStyle/>
          <a:p>
            <a:pPr eaLnBrk="1" hangingPunct="1">
              <a:defRPr/>
            </a:pPr>
            <a:r>
              <a:rPr lang="en-GB" smtClean="0">
                <a:cs typeface="+mn-cs"/>
              </a:rPr>
              <a:t>Small vessel damage = sub-cortical vascular dementia</a:t>
            </a:r>
          </a:p>
          <a:p>
            <a:pPr eaLnBrk="1" hangingPunct="1">
              <a:defRPr/>
            </a:pPr>
            <a:endParaRPr lang="en-US" b="1" smtClean="0">
              <a:solidFill>
                <a:srgbClr val="000000"/>
              </a:solidFill>
              <a:latin typeface="Verdana" charset="0"/>
              <a:cs typeface="+mn-cs"/>
            </a:endParaRPr>
          </a:p>
          <a:p>
            <a:pPr eaLnBrk="1" hangingPunct="1">
              <a:defRPr/>
            </a:pPr>
            <a:r>
              <a:rPr lang="en-US" b="1" smtClean="0">
                <a:solidFill>
                  <a:srgbClr val="000000"/>
                </a:solidFill>
                <a:latin typeface="Verdana" charset="0"/>
                <a:cs typeface="+mn-cs"/>
              </a:rPr>
              <a:t>Risk factors for vascular dementia:</a:t>
            </a:r>
          </a:p>
          <a:p>
            <a:pPr eaLnBrk="1" hangingPunct="1">
              <a:defRPr/>
            </a:pPr>
            <a:endParaRPr lang="en-US" b="1" smtClean="0">
              <a:solidFill>
                <a:srgbClr val="000000"/>
              </a:solidFill>
              <a:latin typeface="Verdana" charset="0"/>
              <a:cs typeface="+mn-cs"/>
            </a:endParaRPr>
          </a:p>
          <a:p>
            <a:pPr eaLnBrk="1" hangingPunct="1">
              <a:defRPr/>
            </a:pPr>
            <a:r>
              <a:rPr lang="en-US" b="1" smtClean="0">
                <a:solidFill>
                  <a:srgbClr val="000000"/>
                </a:solidFill>
                <a:latin typeface="Verdana" charset="0"/>
                <a:cs typeface="+mn-cs"/>
              </a:rPr>
              <a:t>Old age</a:t>
            </a:r>
          </a:p>
          <a:p>
            <a:pPr eaLnBrk="1" hangingPunct="1">
              <a:defRPr/>
            </a:pPr>
            <a:r>
              <a:rPr lang="en-US" b="1" smtClean="0">
                <a:solidFill>
                  <a:srgbClr val="000000"/>
                </a:solidFill>
                <a:latin typeface="Verdana" charset="0"/>
                <a:cs typeface="+mn-cs"/>
              </a:rPr>
              <a:t>Male gender</a:t>
            </a:r>
          </a:p>
          <a:p>
            <a:pPr eaLnBrk="1" hangingPunct="1">
              <a:defRPr/>
            </a:pPr>
            <a:r>
              <a:rPr lang="en-US" b="1" smtClean="0">
                <a:solidFill>
                  <a:srgbClr val="000000"/>
                </a:solidFill>
                <a:latin typeface="Verdana" charset="0"/>
                <a:cs typeface="+mn-cs"/>
              </a:rPr>
              <a:t>Hypertension</a:t>
            </a:r>
          </a:p>
          <a:p>
            <a:pPr eaLnBrk="1" hangingPunct="1">
              <a:defRPr/>
            </a:pPr>
            <a:r>
              <a:rPr lang="en-US" b="1" smtClean="0">
                <a:solidFill>
                  <a:srgbClr val="000000"/>
                </a:solidFill>
                <a:latin typeface="Verdana" charset="0"/>
                <a:cs typeface="+mn-cs"/>
              </a:rPr>
              <a:t>Stroke</a:t>
            </a:r>
          </a:p>
          <a:p>
            <a:pPr eaLnBrk="1" hangingPunct="1">
              <a:defRPr/>
            </a:pPr>
            <a:r>
              <a:rPr lang="en-US" b="1" smtClean="0">
                <a:solidFill>
                  <a:srgbClr val="000000"/>
                </a:solidFill>
                <a:latin typeface="Verdana" charset="0"/>
                <a:cs typeface="+mn-cs"/>
              </a:rPr>
              <a:t>Elevated cholesterol</a:t>
            </a:r>
          </a:p>
          <a:p>
            <a:pPr eaLnBrk="1" hangingPunct="1">
              <a:defRPr/>
            </a:pPr>
            <a:r>
              <a:rPr lang="en-US" b="1" smtClean="0">
                <a:solidFill>
                  <a:srgbClr val="000000"/>
                </a:solidFill>
                <a:latin typeface="Verdana" charset="0"/>
                <a:cs typeface="+mn-cs"/>
              </a:rPr>
              <a:t>Smoking</a:t>
            </a:r>
          </a:p>
          <a:p>
            <a:pPr eaLnBrk="1" hangingPunct="1">
              <a:defRPr/>
            </a:pPr>
            <a:r>
              <a:rPr lang="en-US" b="1" smtClean="0">
                <a:solidFill>
                  <a:srgbClr val="000000"/>
                </a:solidFill>
                <a:latin typeface="Verdana" charset="0"/>
                <a:cs typeface="+mn-cs"/>
              </a:rPr>
              <a:t>Obesity</a:t>
            </a:r>
          </a:p>
          <a:p>
            <a:pPr eaLnBrk="1" hangingPunct="1">
              <a:defRPr/>
            </a:pPr>
            <a:r>
              <a:rPr lang="en-US" b="1" smtClean="0">
                <a:solidFill>
                  <a:srgbClr val="000000"/>
                </a:solidFill>
                <a:latin typeface="Verdana" charset="0"/>
                <a:cs typeface="+mn-cs"/>
              </a:rPr>
              <a:t>Elevated homocysteine</a:t>
            </a:r>
          </a:p>
          <a:p>
            <a:pPr eaLnBrk="1" hangingPunct="1">
              <a:defRPr/>
            </a:pPr>
            <a:endParaRPr lang="en-GB" b="1" smtClean="0">
              <a:solidFill>
                <a:srgbClr val="000000"/>
              </a:solidFill>
              <a:latin typeface="Verdana"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015A5B-52BC-C148-B2AD-86175B8637DD}" type="slidenum">
              <a:rPr lang="en-GB"/>
              <a:pPr>
                <a:defRPr/>
              </a:pPr>
              <a:t>24</a:t>
            </a:fld>
            <a:endParaRPr lang="en-GB"/>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lnSpc>
                <a:spcPct val="80000"/>
              </a:lnSpc>
              <a:defRPr/>
            </a:pPr>
            <a:r>
              <a:rPr lang="en-GB" sz="1000" b="1" smtClean="0">
                <a:cs typeface="+mn-cs"/>
              </a:rPr>
              <a:t>History</a:t>
            </a:r>
          </a:p>
          <a:p>
            <a:pPr eaLnBrk="1" hangingPunct="1">
              <a:lnSpc>
                <a:spcPct val="80000"/>
              </a:lnSpc>
              <a:defRPr/>
            </a:pPr>
            <a:r>
              <a:rPr lang="en-GB" sz="1000" smtClean="0">
                <a:cs typeface="+mn-cs"/>
                <a:hlinkClick r:id="rId3" tooltip="Frederic Lewy"/>
              </a:rPr>
              <a:t>Frederic Lewy</a:t>
            </a:r>
            <a:r>
              <a:rPr lang="en-GB" sz="1000" smtClean="0">
                <a:cs typeface="+mn-cs"/>
              </a:rPr>
              <a:t> (1885-1950) was first to discover the abnormal protein deposits ("Lewy body inclusions") in the early 1900s.</a:t>
            </a:r>
            <a:r>
              <a:rPr lang="en-GB" sz="1000" smtClean="0">
                <a:cs typeface="+mn-cs"/>
                <a:hlinkClick r:id="" action="ppaction://noaction"/>
              </a:rPr>
              <a:t>[13]</a:t>
            </a:r>
            <a:r>
              <a:rPr lang="en-GB" sz="1000" smtClean="0">
                <a:cs typeface="+mn-cs"/>
              </a:rPr>
              <a:t> Dementia with Lewy bodies only started to be diagnosed in the mid-1990s after the discovery of </a:t>
            </a:r>
            <a:r>
              <a:rPr lang="en-GB" sz="1000" smtClean="0">
                <a:cs typeface="+mn-cs"/>
                <a:hlinkClick r:id="rId4" tooltip="Alpha-synuclein"/>
              </a:rPr>
              <a:t>alpha-synuclein</a:t>
            </a:r>
            <a:r>
              <a:rPr lang="en-GB" sz="1000" smtClean="0">
                <a:cs typeface="+mn-cs"/>
              </a:rPr>
              <a:t> staining first highlighted Lewy bodies in the cortex of post-mortem brains of a subset of dementia patients.</a:t>
            </a:r>
          </a:p>
          <a:p>
            <a:pPr eaLnBrk="1" hangingPunct="1">
              <a:lnSpc>
                <a:spcPct val="80000"/>
              </a:lnSpc>
              <a:defRPr/>
            </a:pPr>
            <a:r>
              <a:rPr lang="en-GB" sz="1000" smtClean="0">
                <a:cs typeface="+mn-cs"/>
              </a:rPr>
              <a:t>_______________________________________________________________</a:t>
            </a:r>
          </a:p>
          <a:p>
            <a:pPr eaLnBrk="1" hangingPunct="1">
              <a:lnSpc>
                <a:spcPct val="80000"/>
              </a:lnSpc>
              <a:defRPr/>
            </a:pPr>
            <a:r>
              <a:rPr lang="en-GB" sz="1000" smtClean="0">
                <a:cs typeface="+mn-cs"/>
              </a:rPr>
              <a:t>Lewy body</a:t>
            </a:r>
          </a:p>
          <a:p>
            <a:pPr eaLnBrk="1" hangingPunct="1">
              <a:lnSpc>
                <a:spcPct val="80000"/>
              </a:lnSpc>
              <a:defRPr/>
            </a:pPr>
            <a:r>
              <a:rPr lang="en-GB" sz="1000" smtClean="0">
                <a:cs typeface="+mn-cs"/>
              </a:rPr>
              <a:t>From Wikipedia, the free encyclopedia</a:t>
            </a:r>
          </a:p>
          <a:p>
            <a:pPr eaLnBrk="1" hangingPunct="1">
              <a:lnSpc>
                <a:spcPct val="80000"/>
              </a:lnSpc>
              <a:defRPr/>
            </a:pPr>
            <a:r>
              <a:rPr lang="en-GB" sz="1000" smtClean="0">
                <a:cs typeface="+mn-cs"/>
              </a:rPr>
              <a:t>Jump to: </a:t>
            </a:r>
            <a:r>
              <a:rPr lang="en-GB" sz="1000" smtClean="0">
                <a:cs typeface="+mn-cs"/>
                <a:hlinkClick r:id="" action="ppaction://noaction"/>
              </a:rPr>
              <a:t>navigation</a:t>
            </a:r>
            <a:r>
              <a:rPr lang="en-GB" sz="1000" smtClean="0">
                <a:cs typeface="+mn-cs"/>
              </a:rPr>
              <a:t>, </a:t>
            </a:r>
            <a:r>
              <a:rPr lang="en-GB" sz="1000" smtClean="0">
                <a:cs typeface="+mn-cs"/>
                <a:hlinkClick r:id="" action="ppaction://noaction"/>
              </a:rPr>
              <a:t>search</a:t>
            </a:r>
            <a:endParaRPr lang="en-GB" sz="1000" smtClean="0">
              <a:cs typeface="+mn-cs"/>
              <a:hlinkClick r:id="rId5" tooltip="Lewy bodies."/>
            </a:endParaRPr>
          </a:p>
          <a:p>
            <a:pPr eaLnBrk="1" hangingPunct="1">
              <a:lnSpc>
                <a:spcPct val="80000"/>
              </a:lnSpc>
              <a:defRPr/>
            </a:pPr>
            <a:r>
              <a:rPr lang="en-GB" sz="1000" smtClean="0">
                <a:cs typeface="+mn-cs"/>
                <a:hlinkClick r:id="rId5" tooltip="Lewy bodies."/>
              </a:rPr>
              <a:t> </a:t>
            </a:r>
            <a:r>
              <a:rPr lang="en-GB" sz="1000" smtClean="0">
                <a:cs typeface="+mn-cs"/>
              </a:rPr>
              <a:t> </a:t>
            </a:r>
          </a:p>
          <a:p>
            <a:pPr eaLnBrk="1" hangingPunct="1">
              <a:lnSpc>
                <a:spcPct val="80000"/>
              </a:lnSpc>
              <a:defRPr/>
            </a:pPr>
            <a:r>
              <a:rPr lang="en-GB" sz="1000" smtClean="0">
                <a:cs typeface="+mn-cs"/>
                <a:hlinkClick r:id="rId5" tooltip="Enlarge"/>
              </a:rPr>
              <a:t> </a:t>
            </a:r>
            <a:r>
              <a:rPr lang="en-GB" sz="1000" smtClean="0">
                <a:cs typeface="+mn-cs"/>
              </a:rPr>
              <a:t>Lewy bodies.</a:t>
            </a:r>
          </a:p>
          <a:p>
            <a:pPr eaLnBrk="1" hangingPunct="1">
              <a:lnSpc>
                <a:spcPct val="80000"/>
              </a:lnSpc>
              <a:defRPr/>
            </a:pPr>
            <a:r>
              <a:rPr lang="en-GB" sz="1000" smtClean="0">
                <a:cs typeface="+mn-cs"/>
              </a:rPr>
              <a:t>Lewy bodies are abnormal aggregates of </a:t>
            </a:r>
            <a:r>
              <a:rPr lang="en-GB" sz="1000" smtClean="0">
                <a:cs typeface="+mn-cs"/>
                <a:hlinkClick r:id="rId6" tooltip="Protein"/>
              </a:rPr>
              <a:t>protein</a:t>
            </a:r>
            <a:r>
              <a:rPr lang="en-GB" sz="1000" smtClean="0">
                <a:cs typeface="+mn-cs"/>
              </a:rPr>
              <a:t> that develop inside </a:t>
            </a:r>
            <a:r>
              <a:rPr lang="en-GB" sz="1000" smtClean="0">
                <a:cs typeface="+mn-cs"/>
                <a:hlinkClick r:id="rId7" tooltip="Nerve cell"/>
              </a:rPr>
              <a:t>nerve cells</a:t>
            </a:r>
            <a:r>
              <a:rPr lang="en-GB" sz="1000" smtClean="0">
                <a:cs typeface="+mn-cs"/>
              </a:rPr>
              <a:t>. They are identified under the </a:t>
            </a:r>
            <a:r>
              <a:rPr lang="en-GB" sz="1000" smtClean="0">
                <a:cs typeface="+mn-cs"/>
                <a:hlinkClick r:id="rId8" tooltip="Microscope"/>
              </a:rPr>
              <a:t>microscope</a:t>
            </a:r>
            <a:r>
              <a:rPr lang="en-GB" sz="1000" smtClean="0">
                <a:cs typeface="+mn-cs"/>
              </a:rPr>
              <a:t> when </a:t>
            </a:r>
            <a:r>
              <a:rPr lang="en-GB" sz="1000" smtClean="0">
                <a:cs typeface="+mn-cs"/>
                <a:hlinkClick r:id="rId9" tooltip="Histology"/>
              </a:rPr>
              <a:t>histology</a:t>
            </a:r>
            <a:r>
              <a:rPr lang="en-GB" sz="1000" smtClean="0">
                <a:cs typeface="+mn-cs"/>
              </a:rPr>
              <a:t> is performed on the </a:t>
            </a:r>
            <a:r>
              <a:rPr lang="en-GB" sz="1000" smtClean="0">
                <a:cs typeface="+mn-cs"/>
                <a:hlinkClick r:id="rId10" tooltip="Brain"/>
              </a:rPr>
              <a:t>brain</a:t>
            </a:r>
            <a:r>
              <a:rPr lang="en-GB" sz="1000" smtClean="0">
                <a:cs typeface="+mn-cs"/>
              </a:rPr>
              <a:t>.</a:t>
            </a:r>
          </a:p>
          <a:p>
            <a:pPr eaLnBrk="1" hangingPunct="1">
              <a:lnSpc>
                <a:spcPct val="80000"/>
              </a:lnSpc>
              <a:defRPr/>
            </a:pPr>
            <a:r>
              <a:rPr lang="en-GB" sz="1000" smtClean="0">
                <a:cs typeface="+mn-cs"/>
              </a:rPr>
              <a:t>Lewy bodies appear as spherical masses that displace other cell components. There are two morphological types: classical (brain stem) Lewy bodies and cortical Lewy bodies. A classical Lewy body is an </a:t>
            </a:r>
            <a:r>
              <a:rPr lang="en-GB" sz="1000" smtClean="0">
                <a:cs typeface="+mn-cs"/>
                <a:hlinkClick r:id="rId11" tooltip="Eosinophilic"/>
              </a:rPr>
              <a:t>eosinophilic</a:t>
            </a:r>
            <a:r>
              <a:rPr lang="en-GB" sz="1000" smtClean="0">
                <a:cs typeface="+mn-cs"/>
              </a:rPr>
              <a:t> </a:t>
            </a:r>
            <a:r>
              <a:rPr lang="en-GB" sz="1000" smtClean="0">
                <a:cs typeface="+mn-cs"/>
                <a:hlinkClick r:id="rId12" tooltip="Cytoplasm"/>
              </a:rPr>
              <a:t>cytoplasmic</a:t>
            </a:r>
            <a:r>
              <a:rPr lang="en-GB" sz="1000" smtClean="0">
                <a:cs typeface="+mn-cs"/>
              </a:rPr>
              <a:t> inclusion that consists of a dense core surrounded by a halo of 10-nm wide radiating fibrils, the primary structural component of which is </a:t>
            </a:r>
            <a:r>
              <a:rPr lang="en-GB" sz="1000" smtClean="0">
                <a:cs typeface="+mn-cs"/>
                <a:hlinkClick r:id="rId4" tooltip="Alpha-synuclein"/>
              </a:rPr>
              <a:t>alpha-synuclein</a:t>
            </a:r>
            <a:r>
              <a:rPr lang="en-GB" sz="1000" smtClean="0">
                <a:cs typeface="+mn-cs"/>
              </a:rPr>
              <a:t>. In contrast, a cortical Lewy body is less well-defined and lacks the halo. Nonetheless, it is still made up of alpha-synuclein fibrils.</a:t>
            </a:r>
          </a:p>
          <a:p>
            <a:pPr eaLnBrk="1" hangingPunct="1">
              <a:lnSpc>
                <a:spcPct val="80000"/>
              </a:lnSpc>
              <a:defRPr/>
            </a:pPr>
            <a:endParaRPr lang="en-GB" sz="1000" smtClean="0">
              <a:cs typeface="+mn-cs"/>
            </a:endParaRPr>
          </a:p>
          <a:p>
            <a:pPr eaLnBrk="1" hangingPunct="1">
              <a:lnSpc>
                <a:spcPct val="80000"/>
              </a:lnSpc>
              <a:defRPr/>
            </a:pPr>
            <a:r>
              <a:rPr lang="en-GB" sz="1000" smtClean="0">
                <a:cs typeface="+mn-cs"/>
              </a:rPr>
              <a:t>Alpha-synuclein also known as SNCA is a </a:t>
            </a:r>
            <a:r>
              <a:rPr lang="en-GB" sz="1000" smtClean="0">
                <a:cs typeface="+mn-cs"/>
                <a:hlinkClick r:id="rId6" tooltip="Protein"/>
              </a:rPr>
              <a:t>protein</a:t>
            </a:r>
            <a:r>
              <a:rPr lang="en-GB" sz="1000" smtClean="0">
                <a:cs typeface="+mn-cs"/>
              </a:rPr>
              <a:t> which in humans is encoded by the </a:t>
            </a:r>
            <a:r>
              <a:rPr lang="en-GB" sz="1000" i="1" smtClean="0">
                <a:cs typeface="+mn-cs"/>
              </a:rPr>
              <a:t>SNCA</a:t>
            </a:r>
            <a:r>
              <a:rPr lang="en-GB" sz="1000" smtClean="0">
                <a:cs typeface="+mn-cs"/>
              </a:rPr>
              <a:t> </a:t>
            </a:r>
            <a:r>
              <a:rPr lang="en-GB" sz="1000" smtClean="0">
                <a:cs typeface="+mn-cs"/>
                <a:hlinkClick r:id="rId13" tooltip="Gene"/>
              </a:rPr>
              <a:t>gene</a:t>
            </a:r>
            <a:r>
              <a:rPr lang="en-GB" sz="1000" smtClean="0">
                <a:cs typeface="+mn-cs"/>
              </a:rPr>
              <a:t>.</a:t>
            </a:r>
            <a:r>
              <a:rPr lang="en-GB" sz="1000" smtClean="0">
                <a:cs typeface="+mn-cs"/>
                <a:hlinkClick r:id="" action="ppaction://noaction"/>
              </a:rPr>
              <a:t>[1]</a:t>
            </a:r>
            <a:r>
              <a:rPr lang="en-GB" sz="1000" smtClean="0">
                <a:cs typeface="+mn-cs"/>
              </a:rPr>
              <a:t> </a:t>
            </a:r>
            <a:r>
              <a:rPr lang="en-GB" sz="1000" smtClean="0">
                <a:cs typeface="+mn-cs"/>
                <a:hlinkClick r:id="" action="ppaction://noaction"/>
              </a:rPr>
              <a:t>[2]</a:t>
            </a:r>
            <a:r>
              <a:rPr lang="en-GB" sz="1000" smtClean="0">
                <a:cs typeface="+mn-cs"/>
              </a:rPr>
              <a:t> </a:t>
            </a:r>
            <a:r>
              <a:rPr lang="en-GB" sz="1000" smtClean="0">
                <a:cs typeface="+mn-cs"/>
                <a:hlinkClick r:id="" action="ppaction://noaction"/>
              </a:rPr>
              <a:t>[3]</a:t>
            </a:r>
            <a:r>
              <a:rPr lang="en-GB" sz="1000" smtClean="0">
                <a:cs typeface="+mn-cs"/>
              </a:rPr>
              <a:t>An alpha-synuclein fragment, known as the non-Abeta component (NAC) of </a:t>
            </a:r>
            <a:r>
              <a:rPr lang="en-GB" sz="1000" smtClean="0">
                <a:cs typeface="+mn-cs"/>
                <a:hlinkClick r:id="rId14" tooltip="Alzheimer's disease"/>
              </a:rPr>
              <a:t>Alzheimer's disease</a:t>
            </a:r>
            <a:r>
              <a:rPr lang="en-GB" sz="1000" smtClean="0">
                <a:cs typeface="+mn-cs"/>
              </a:rPr>
              <a:t> amyloid, originally found in an amyloid-enriched fraction, is shown to be a fragment of its precursor protein, NACP, by cloning of the full-length cDNA.</a:t>
            </a:r>
            <a:r>
              <a:rPr lang="en-GB" sz="1000" smtClean="0">
                <a:cs typeface="+mn-cs"/>
                <a:hlinkClick r:id="" action="ppaction://noaction"/>
              </a:rPr>
              <a:t>[1]</a:t>
            </a:r>
            <a:r>
              <a:rPr lang="en-GB" sz="1000" smtClean="0">
                <a:cs typeface="+mn-cs"/>
              </a:rPr>
              <a:t> Later, NACP turned out to be a human homologue of Torpedo synuclein. Therefore, NACP is also referred to as human alpha-synuclein.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4AF126-3D5F-C04F-A544-6A5BB2DBAD3E}" type="slidenum">
              <a:rPr lang="en-GB"/>
              <a:pPr>
                <a:defRPr/>
              </a:pPr>
              <a:t>25</a:t>
            </a:fld>
            <a:endParaRPr lang="en-GB"/>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p:txBody>
          <a:bodyPr/>
          <a:lstStyle/>
          <a:p>
            <a:pPr eaLnBrk="1" hangingPunct="1">
              <a:defRPr/>
            </a:pPr>
            <a:r>
              <a:rPr lang="en-US" smtClean="0">
                <a:cs typeface="+mn-cs"/>
              </a:rPr>
              <a:t>Sense of self - loose their sense of what and who they are. E.g. ‘I am not someone who steals’ - this may be lost.</a:t>
            </a:r>
          </a:p>
          <a:p>
            <a:pPr eaLnBrk="1" hangingPunct="1">
              <a:defRPr/>
            </a:pPr>
            <a:endParaRPr lang="en-US" smtClean="0">
              <a:cs typeface="+mn-cs"/>
            </a:endParaRPr>
          </a:p>
          <a:p>
            <a:pPr eaLnBrk="1" hangingPunct="1">
              <a:defRPr/>
            </a:pPr>
            <a:r>
              <a:rPr lang="en-US" smtClean="0">
                <a:cs typeface="+mn-cs"/>
              </a:rPr>
              <a:t>More in the temporal area - struggle with language</a:t>
            </a:r>
          </a:p>
          <a:p>
            <a:pPr eaLnBrk="1" hangingPunct="1">
              <a:defRPr/>
            </a:pPr>
            <a:r>
              <a:rPr lang="en-US" smtClean="0">
                <a:cs typeface="+mn-cs"/>
              </a:rPr>
              <a:t>More in the frontal area - struggle with inhibition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8CD3C9-4B07-6C4E-BF43-E01ADF56FF49}" type="slidenum">
              <a:rPr lang="en-GB"/>
              <a:pPr>
                <a:defRPr/>
              </a:pPr>
              <a:t>27</a:t>
            </a:fld>
            <a:endParaRPr lang="en-GB"/>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pPr eaLnBrk="1" hangingPunct="1">
              <a:defRPr/>
            </a:pPr>
            <a:r>
              <a:rPr lang="en-US" dirty="0" smtClean="0">
                <a:cs typeface="+mn-cs"/>
              </a:rPr>
              <a:t>Men = 15,613</a:t>
            </a:r>
          </a:p>
          <a:p>
            <a:pPr eaLnBrk="1" hangingPunct="1">
              <a:defRPr/>
            </a:pPr>
            <a:r>
              <a:rPr lang="en-US" dirty="0" smtClean="0">
                <a:cs typeface="+mn-cs"/>
              </a:rPr>
              <a:t>Women = 22,271</a:t>
            </a:r>
          </a:p>
          <a:p>
            <a:pPr eaLnBrk="1" hangingPunct="1">
              <a:defRPr/>
            </a:pPr>
            <a:r>
              <a:rPr lang="en-US" sz="800" dirty="0" smtClean="0">
                <a:cs typeface="+mn-cs"/>
              </a:rPr>
              <a:t>2006 Census and EURODEM prevalence rates.</a:t>
            </a:r>
            <a:endParaRPr lang="en-US" sz="1400"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ro-RO" dirty="0" smtClean="0">
                <a:cs typeface="+mn-cs"/>
              </a:rPr>
              <a:t>Informal care 	807,499,128 		48%</a:t>
            </a:r>
          </a:p>
          <a:p>
            <a:pPr eaLnBrk="1" hangingPunct="1">
              <a:defRPr/>
            </a:pPr>
            <a:r>
              <a:rPr lang="ro-RO" dirty="0" smtClean="0">
                <a:cs typeface="+mn-cs"/>
              </a:rPr>
              <a:t>Health &amp; social care 	147,947,223 		9%</a:t>
            </a:r>
          </a:p>
          <a:p>
            <a:pPr eaLnBrk="1" hangingPunct="1">
              <a:defRPr/>
            </a:pPr>
            <a:r>
              <a:rPr lang="ro-RO" dirty="0" smtClean="0">
                <a:cs typeface="+mn-cs"/>
              </a:rPr>
              <a:t>Long-stay care 	731,148,816 		43%</a:t>
            </a:r>
          </a:p>
          <a:p>
            <a:pPr eaLnBrk="1" hangingPunct="1">
              <a:defRPr/>
            </a:pPr>
            <a:r>
              <a:rPr lang="ro-RO" dirty="0" smtClean="0">
                <a:cs typeface="+mn-cs"/>
              </a:rPr>
              <a:t>Premature mortality 	4,339,591		 &lt;1%</a:t>
            </a:r>
          </a:p>
          <a:p>
            <a:pPr eaLnBrk="1" hangingPunct="1">
              <a:defRPr/>
            </a:pPr>
            <a:r>
              <a:rPr lang="it-IT" dirty="0" smtClean="0">
                <a:cs typeface="+mn-cs"/>
              </a:rPr>
              <a:t>Total </a:t>
            </a:r>
            <a:r>
              <a:rPr lang="it-IT" smtClean="0">
                <a:cs typeface="+mn-cs"/>
              </a:rPr>
              <a:t>cost 		1,690,934,758</a:t>
            </a: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ga-IE"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p:txBody>
          <a:bodyPr/>
          <a:lstStyle/>
          <a:p>
            <a:fld id="{026CC32C-7CB9-7D47-B79F-68A7ABEBB6A3}" type="datetimeFigureOut">
              <a:rPr lang="en-US" smtClean="0"/>
              <a:t>29/10/19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ga-IE"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026CC32C-7CB9-7D47-B79F-68A7ABEBB6A3}" type="datetimeFigureOut">
              <a:rPr lang="en-US" smtClean="0"/>
              <a:t>29/10/19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ga-IE"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26CC32C-7CB9-7D47-B79F-68A7ABEBB6A3}" type="datetimeFigureOut">
              <a:rPr lang="en-US" smtClean="0"/>
              <a:t>29/10/19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E9A23B2-E83F-C24F-BB77-ADBBAF7B2666}"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ga-IE"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ga-IE"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026CC32C-7CB9-7D47-B79F-68A7ABEBB6A3}" type="datetimeFigureOut">
              <a:rPr lang="en-US" smtClean="0"/>
              <a:t>29/10/19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ga-IE"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026CC32C-7CB9-7D47-B79F-68A7ABEBB6A3}" type="datetimeFigureOut">
              <a:rPr lang="en-US" smtClean="0"/>
              <a:t>29/10/19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026CC32C-7CB9-7D47-B79F-68A7ABEBB6A3}" type="datetimeFigureOut">
              <a:rPr lang="en-US" smtClean="0"/>
              <a:t>29/10/19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ga-IE"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p:txBody>
          <a:bodyPr/>
          <a:lstStyle/>
          <a:p>
            <a:fld id="{026CC32C-7CB9-7D47-B79F-68A7ABEBB6A3}" type="datetimeFigureOut">
              <a:rPr lang="en-US" smtClean="0"/>
              <a:t>29/10/19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ga-IE"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ga-IE"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026CC32C-7CB9-7D47-B79F-68A7ABEBB6A3}" type="datetimeFigureOut">
              <a:rPr lang="en-US" smtClean="0"/>
              <a:t>29/10/19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ga-IE"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026CC32C-7CB9-7D47-B79F-68A7ABEBB6A3}" type="datetimeFigureOut">
              <a:rPr lang="en-US" smtClean="0"/>
              <a:t>29/10/19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026CC32C-7CB9-7D47-B79F-68A7ABEBB6A3}" type="datetimeFigureOut">
              <a:rPr lang="en-US" smtClean="0"/>
              <a:t>29/10/19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026CC32C-7CB9-7D47-B79F-68A7ABEBB6A3}" type="datetimeFigureOut">
              <a:rPr lang="en-US" smtClean="0"/>
              <a:t>29/10/19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A23B2-E83F-C24F-BB77-ADBBAF7B26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CC32C-7CB9-7D47-B79F-68A7ABEBB6A3}" type="datetimeFigureOut">
              <a:rPr lang="en-US" smtClean="0"/>
              <a:t>29/10/19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A23B2-E83F-C24F-BB77-ADBBAF7B266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ga-IE"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26CC32C-7CB9-7D47-B79F-68A7ABEBB6A3}" type="datetimeFigureOut">
              <a:rPr lang="en-US" smtClean="0"/>
              <a:t>29/10/19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E9A23B2-E83F-C24F-BB77-ADBBAF7B26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ga-IE"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26CC32C-7CB9-7D47-B79F-68A7ABEBB6A3}" type="datetimeFigureOut">
              <a:rPr lang="en-US" smtClean="0"/>
              <a:t>29/10/19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3E9A23B2-E83F-C24F-BB77-ADBBAF7B26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8.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350184"/>
            <a:ext cx="7196328" cy="1470025"/>
          </a:xfrm>
        </p:spPr>
        <p:txBody>
          <a:bodyPr/>
          <a:lstStyle/>
          <a:p>
            <a:r>
              <a:rPr lang="en-US" dirty="0" smtClean="0"/>
              <a:t>Dementia &amp; </a:t>
            </a:r>
            <a:br>
              <a:rPr lang="en-US" dirty="0" smtClean="0"/>
            </a:br>
            <a:r>
              <a:rPr lang="en-US" dirty="0" smtClean="0"/>
              <a:t>Reducing the Risk</a:t>
            </a:r>
            <a:endParaRPr lang="en-US" dirty="0"/>
          </a:p>
        </p:txBody>
      </p:sp>
      <p:sp>
        <p:nvSpPr>
          <p:cNvPr id="3" name="Subtitle 2"/>
          <p:cNvSpPr>
            <a:spLocks noGrp="1"/>
          </p:cNvSpPr>
          <p:nvPr>
            <p:ph type="subTitle" idx="1"/>
          </p:nvPr>
        </p:nvSpPr>
        <p:spPr/>
        <p:txBody>
          <a:bodyPr/>
          <a:lstStyle/>
          <a:p>
            <a:r>
              <a:rPr lang="en-US" dirty="0" smtClean="0"/>
              <a:t>Cecilia Craig</a:t>
            </a:r>
          </a:p>
          <a:p>
            <a:r>
              <a:rPr lang="en-US" dirty="0" smtClean="0"/>
              <a:t>Education Officer</a:t>
            </a:r>
          </a:p>
          <a:p>
            <a:r>
              <a:rPr lang="en-US" dirty="0" smtClean="0"/>
              <a:t>Dementia Services Information &amp; Development Centre</a:t>
            </a:r>
            <a:endParaRPr lang="en-US" dirty="0"/>
          </a:p>
        </p:txBody>
      </p:sp>
    </p:spTree>
    <p:extLst>
      <p:ext uri="{BB962C8B-B14F-4D97-AF65-F5344CB8AC3E}">
        <p14:creationId xmlns:p14="http://schemas.microsoft.com/office/powerpoint/2010/main" val="26821310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Birthday Cak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23950"/>
            <a:ext cx="3024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5" name="Text Box 7"/>
          <p:cNvSpPr txBox="1">
            <a:spLocks noChangeArrowheads="1"/>
          </p:cNvSpPr>
          <p:nvPr/>
        </p:nvSpPr>
        <p:spPr bwMode="auto">
          <a:xfrm>
            <a:off x="900113" y="3016250"/>
            <a:ext cx="7704137"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5000">
                <a:solidFill>
                  <a:srgbClr val="FFFFFF"/>
                </a:solidFill>
                <a:latin typeface="Comic Sans MS" charset="0"/>
                <a:cs typeface="Arial" charset="0"/>
              </a:rPr>
              <a:t>As you age – </a:t>
            </a:r>
          </a:p>
          <a:p>
            <a:pPr>
              <a:spcBef>
                <a:spcPct val="50000"/>
              </a:spcBef>
              <a:defRPr/>
            </a:pPr>
            <a:r>
              <a:rPr lang="en-GB" sz="5000">
                <a:solidFill>
                  <a:srgbClr val="FFFFFF"/>
                </a:solidFill>
                <a:latin typeface="Comic Sans MS" charset="0"/>
                <a:cs typeface="Arial" charset="0"/>
              </a:rPr>
              <a:t>        the risk increases</a:t>
            </a:r>
          </a:p>
        </p:txBody>
      </p:sp>
      <p:sp>
        <p:nvSpPr>
          <p:cNvPr id="150536" name="Text Box 8"/>
          <p:cNvSpPr txBox="1">
            <a:spLocks noChangeArrowheads="1"/>
          </p:cNvSpPr>
          <p:nvPr/>
        </p:nvSpPr>
        <p:spPr bwMode="auto">
          <a:xfrm>
            <a:off x="2555875" y="404813"/>
            <a:ext cx="4032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5400" dirty="0">
                <a:solidFill>
                  <a:srgbClr val="FFFFFF"/>
                </a:solidFill>
                <a:cs typeface="Arial" charset="0"/>
              </a:rPr>
              <a:t>AGE</a:t>
            </a:r>
          </a:p>
        </p:txBody>
      </p:sp>
    </p:spTree>
    <p:extLst>
      <p:ext uri="{BB962C8B-B14F-4D97-AF65-F5344CB8AC3E}">
        <p14:creationId xmlns:p14="http://schemas.microsoft.com/office/powerpoint/2010/main" val="1831137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Cartoon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552" y="1791844"/>
            <a:ext cx="34893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Text Box 5"/>
          <p:cNvSpPr txBox="1">
            <a:spLocks noChangeArrowheads="1"/>
          </p:cNvSpPr>
          <p:nvPr/>
        </p:nvSpPr>
        <p:spPr bwMode="auto">
          <a:xfrm>
            <a:off x="454352" y="1360044"/>
            <a:ext cx="5256212"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5000" dirty="0">
                <a:solidFill>
                  <a:srgbClr val="FFFFFF"/>
                </a:solidFill>
                <a:latin typeface="Comic Sans MS" charset="0"/>
                <a:cs typeface="Arial" charset="0"/>
              </a:rPr>
              <a:t>A family history</a:t>
            </a:r>
          </a:p>
          <a:p>
            <a:pPr>
              <a:spcBef>
                <a:spcPct val="50000"/>
              </a:spcBef>
              <a:defRPr/>
            </a:pPr>
            <a:r>
              <a:rPr lang="en-GB" sz="5000" dirty="0">
                <a:solidFill>
                  <a:srgbClr val="FFFFFF"/>
                </a:solidFill>
                <a:latin typeface="Comic Sans MS" charset="0"/>
                <a:cs typeface="Arial" charset="0"/>
              </a:rPr>
              <a:t> increases </a:t>
            </a:r>
          </a:p>
          <a:p>
            <a:pPr>
              <a:spcBef>
                <a:spcPct val="50000"/>
              </a:spcBef>
              <a:defRPr/>
            </a:pPr>
            <a:r>
              <a:rPr lang="en-GB" sz="5000" dirty="0">
                <a:solidFill>
                  <a:srgbClr val="FFFFFF"/>
                </a:solidFill>
                <a:latin typeface="Comic Sans MS" charset="0"/>
                <a:cs typeface="Arial" charset="0"/>
              </a:rPr>
              <a:t>         the risk</a:t>
            </a:r>
          </a:p>
        </p:txBody>
      </p:sp>
      <p:sp>
        <p:nvSpPr>
          <p:cNvPr id="151558" name="Text Box 6"/>
          <p:cNvSpPr txBox="1">
            <a:spLocks noChangeArrowheads="1"/>
          </p:cNvSpPr>
          <p:nvPr/>
        </p:nvSpPr>
        <p:spPr bwMode="auto">
          <a:xfrm>
            <a:off x="1042988" y="271901"/>
            <a:ext cx="72009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5400" dirty="0">
                <a:solidFill>
                  <a:srgbClr val="FFFFFF"/>
                </a:solidFill>
                <a:cs typeface="Arial" charset="0"/>
              </a:rPr>
              <a:t>FAMILY History</a:t>
            </a:r>
          </a:p>
        </p:txBody>
      </p:sp>
      <p:sp>
        <p:nvSpPr>
          <p:cNvPr id="2" name="TextBox 1"/>
          <p:cNvSpPr txBox="1"/>
          <p:nvPr/>
        </p:nvSpPr>
        <p:spPr>
          <a:xfrm>
            <a:off x="682930" y="4521809"/>
            <a:ext cx="8484822" cy="2062103"/>
          </a:xfrm>
          <a:prstGeom prst="rect">
            <a:avLst/>
          </a:prstGeom>
          <a:noFill/>
        </p:spPr>
        <p:txBody>
          <a:bodyPr wrap="square" rtlCol="0">
            <a:spAutoFit/>
          </a:bodyPr>
          <a:lstStyle/>
          <a:p>
            <a:r>
              <a:rPr lang="en-US" sz="3200" i="1" dirty="0" smtClean="0">
                <a:solidFill>
                  <a:schemeClr val="bg1"/>
                </a:solidFill>
                <a:latin typeface="Comic Sans MS"/>
                <a:cs typeface="Comic Sans MS"/>
              </a:rPr>
              <a:t>Ethnicity:</a:t>
            </a:r>
          </a:p>
          <a:p>
            <a:r>
              <a:rPr lang="en-US" sz="3200" i="1" dirty="0" smtClean="0">
                <a:solidFill>
                  <a:schemeClr val="bg1"/>
                </a:solidFill>
                <a:latin typeface="Comic Sans MS"/>
                <a:cs typeface="Comic Sans MS"/>
              </a:rPr>
              <a:t> – </a:t>
            </a:r>
            <a:r>
              <a:rPr lang="en-US" sz="3200" i="1" dirty="0" err="1" smtClean="0">
                <a:solidFill>
                  <a:schemeClr val="bg1"/>
                </a:solidFill>
                <a:latin typeface="Comic Sans MS"/>
                <a:cs typeface="Comic Sans MS"/>
              </a:rPr>
              <a:t>Sth</a:t>
            </a:r>
            <a:r>
              <a:rPr lang="en-US" sz="3200" i="1" dirty="0" smtClean="0">
                <a:solidFill>
                  <a:schemeClr val="bg1"/>
                </a:solidFill>
                <a:latin typeface="Comic Sans MS"/>
                <a:cs typeface="Comic Sans MS"/>
              </a:rPr>
              <a:t>. Asian and African-Caribbean origin</a:t>
            </a:r>
          </a:p>
          <a:p>
            <a:pPr marL="457200" indent="-457200">
              <a:buFont typeface="Wingdings" charset="0"/>
              <a:buChar char="è"/>
            </a:pPr>
            <a:r>
              <a:rPr lang="en-US" sz="3200" i="1" dirty="0" smtClean="0">
                <a:solidFill>
                  <a:schemeClr val="bg1"/>
                </a:solidFill>
                <a:latin typeface="Comic Sans MS"/>
                <a:cs typeface="Comic Sans MS"/>
                <a:sym typeface="Wingdings"/>
              </a:rPr>
              <a:t>Increased risk for </a:t>
            </a:r>
            <a:r>
              <a:rPr lang="is-IS" sz="3200" i="1" dirty="0" smtClean="0">
                <a:solidFill>
                  <a:schemeClr val="bg1"/>
                </a:solidFill>
                <a:latin typeface="Comic Sans MS"/>
                <a:cs typeface="Comic Sans MS"/>
                <a:sym typeface="Wingdings"/>
              </a:rPr>
              <a:t>…</a:t>
            </a:r>
            <a:endParaRPr lang="en-US" sz="3200" i="1" dirty="0" smtClean="0">
              <a:solidFill>
                <a:schemeClr val="bg1"/>
              </a:solidFill>
              <a:latin typeface="Comic Sans MS"/>
              <a:cs typeface="Comic Sans MS"/>
              <a:sym typeface="Wingdings"/>
            </a:endParaRPr>
          </a:p>
          <a:p>
            <a:pPr algn="ctr"/>
            <a:r>
              <a:rPr lang="en-US" sz="3200" i="1" dirty="0" smtClean="0">
                <a:solidFill>
                  <a:schemeClr val="bg1"/>
                </a:solidFill>
                <a:latin typeface="Comic Sans MS"/>
                <a:cs typeface="Comic Sans MS"/>
                <a:sym typeface="Wingdings"/>
              </a:rPr>
              <a:t>vascular diseases and diabetes.</a:t>
            </a:r>
            <a:endParaRPr lang="en-US" sz="3200" i="1" dirty="0">
              <a:solidFill>
                <a:schemeClr val="bg1"/>
              </a:solidFill>
              <a:latin typeface="Comic Sans MS"/>
              <a:cs typeface="Comic Sans MS"/>
            </a:endParaRPr>
          </a:p>
        </p:txBody>
      </p:sp>
    </p:spTree>
    <p:extLst>
      <p:ext uri="{BB962C8B-B14F-4D97-AF65-F5344CB8AC3E}">
        <p14:creationId xmlns:p14="http://schemas.microsoft.com/office/powerpoint/2010/main" val="26313079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smtClean="0">
                <a:solidFill>
                  <a:srgbClr val="FFFFFF"/>
                </a:solidFill>
                <a:latin typeface="Book Antiqua" charset="0"/>
              </a:rPr>
              <a:t>Genetic</a:t>
            </a:r>
            <a:endParaRPr lang="en-US" dirty="0">
              <a:solidFill>
                <a:srgbClr val="FFFFFF"/>
              </a:solidFill>
              <a:latin typeface="Book Antiqua" charset="0"/>
            </a:endParaRPr>
          </a:p>
        </p:txBody>
      </p:sp>
      <p:sp>
        <p:nvSpPr>
          <p:cNvPr id="3" name="Content Placeholder 2"/>
          <p:cNvSpPr>
            <a:spLocks noGrp="1"/>
          </p:cNvSpPr>
          <p:nvPr>
            <p:ph idx="1"/>
          </p:nvPr>
        </p:nvSpPr>
        <p:spPr>
          <a:xfrm>
            <a:off x="765174" y="2070846"/>
            <a:ext cx="7970611" cy="4182035"/>
          </a:xfrm>
        </p:spPr>
        <p:txBody>
          <a:bodyPr/>
          <a:lstStyle/>
          <a:p>
            <a:pPr marL="0" indent="0">
              <a:buFont typeface="Wingdings 2" charset="0"/>
              <a:buNone/>
              <a:defRPr/>
            </a:pPr>
            <a:r>
              <a:rPr lang="en-US" sz="3400" dirty="0" smtClean="0">
                <a:solidFill>
                  <a:srgbClr val="FFFFFF"/>
                </a:solidFill>
                <a:effectLst/>
                <a:latin typeface="Comic Sans MS"/>
                <a:cs typeface="Comic Sans MS"/>
              </a:rPr>
              <a:t>RARELY…</a:t>
            </a:r>
          </a:p>
          <a:p>
            <a:pPr marL="0" indent="0">
              <a:buFont typeface="Wingdings 2" charset="0"/>
              <a:buNone/>
              <a:defRPr/>
            </a:pPr>
            <a:r>
              <a:rPr lang="en-US" sz="3400" dirty="0" smtClean="0">
                <a:solidFill>
                  <a:srgbClr val="FFFFFF"/>
                </a:solidFill>
                <a:effectLst/>
                <a:latin typeface="Comic Sans MS"/>
                <a:cs typeface="Comic Sans MS"/>
              </a:rPr>
              <a:t>Certain genes increase the risk:</a:t>
            </a:r>
          </a:p>
          <a:p>
            <a:pPr marL="914400" lvl="2" indent="0">
              <a:buFont typeface="Wingdings 2" charset="0"/>
              <a:buNone/>
              <a:defRPr/>
            </a:pPr>
            <a:endParaRPr lang="en-US" sz="2800" dirty="0" smtClean="0">
              <a:solidFill>
                <a:srgbClr val="FFFFFF"/>
              </a:solidFill>
              <a:effectLst/>
              <a:latin typeface="Comic Sans MS"/>
              <a:cs typeface="Comic Sans MS"/>
            </a:endParaRPr>
          </a:p>
          <a:p>
            <a:pPr lvl="2">
              <a:defRPr/>
            </a:pPr>
            <a:r>
              <a:rPr lang="en-US" sz="2800" dirty="0" err="1" smtClean="0">
                <a:solidFill>
                  <a:srgbClr val="FFFFFF"/>
                </a:solidFill>
                <a:effectLst/>
                <a:latin typeface="Comic Sans MS"/>
                <a:cs typeface="Comic Sans MS"/>
              </a:rPr>
              <a:t>Presenilin</a:t>
            </a:r>
            <a:r>
              <a:rPr lang="en-US" sz="2800" dirty="0" smtClean="0">
                <a:solidFill>
                  <a:srgbClr val="FFFFFF"/>
                </a:solidFill>
                <a:effectLst/>
                <a:latin typeface="Comic Sans MS"/>
                <a:cs typeface="Comic Sans MS"/>
              </a:rPr>
              <a:t> 1, 2 &amp; APP genes (significant)</a:t>
            </a:r>
          </a:p>
          <a:p>
            <a:pPr lvl="2">
              <a:defRPr/>
            </a:pPr>
            <a:r>
              <a:rPr lang="en-US" sz="2800" dirty="0" smtClean="0">
                <a:solidFill>
                  <a:srgbClr val="FFFFFF"/>
                </a:solidFill>
                <a:effectLst/>
                <a:latin typeface="Comic Sans MS"/>
                <a:cs typeface="Comic Sans MS"/>
              </a:rPr>
              <a:t>ApoE4 on chromosome 19 (high)</a:t>
            </a:r>
          </a:p>
          <a:p>
            <a:pPr lvl="2">
              <a:defRPr/>
            </a:pPr>
            <a:r>
              <a:rPr lang="en-US" sz="2800" dirty="0" smtClean="0">
                <a:solidFill>
                  <a:srgbClr val="FFFFFF"/>
                </a:solidFill>
                <a:effectLst/>
                <a:latin typeface="Comic Sans MS"/>
                <a:cs typeface="Comic Sans MS"/>
              </a:rPr>
              <a:t>Down syndrome (high)</a:t>
            </a:r>
          </a:p>
          <a:p>
            <a:pPr>
              <a:defRPr/>
            </a:pPr>
            <a:endParaRPr lang="en-US" dirty="0">
              <a:solidFill>
                <a:srgbClr val="FFFFFF"/>
              </a:solidFill>
            </a:endParaRPr>
          </a:p>
        </p:txBody>
      </p:sp>
    </p:spTree>
    <p:extLst>
      <p:ext uri="{BB962C8B-B14F-4D97-AF65-F5344CB8AC3E}">
        <p14:creationId xmlns:p14="http://schemas.microsoft.com/office/powerpoint/2010/main" val="1077074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mED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992313"/>
            <a:ext cx="302418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Text Box 5"/>
          <p:cNvSpPr txBox="1">
            <a:spLocks noChangeArrowheads="1"/>
          </p:cNvSpPr>
          <p:nvPr/>
        </p:nvSpPr>
        <p:spPr bwMode="auto">
          <a:xfrm>
            <a:off x="250825" y="1782763"/>
            <a:ext cx="7634288"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200" dirty="0">
                <a:solidFill>
                  <a:srgbClr val="FFFFFF"/>
                </a:solidFill>
                <a:latin typeface="Comic Sans MS" charset="0"/>
                <a:cs typeface="Arial" charset="0"/>
              </a:rPr>
              <a:t>Vascular disease</a:t>
            </a:r>
          </a:p>
          <a:p>
            <a:pPr>
              <a:spcBef>
                <a:spcPct val="50000"/>
              </a:spcBef>
              <a:defRPr/>
            </a:pPr>
            <a:r>
              <a:rPr lang="en-GB" sz="3200" dirty="0">
                <a:solidFill>
                  <a:srgbClr val="FFFFFF"/>
                </a:solidFill>
                <a:latin typeface="Comic Sans MS" charset="0"/>
                <a:cs typeface="Arial" charset="0"/>
              </a:rPr>
              <a:t>  Repeated head injuries</a:t>
            </a:r>
          </a:p>
          <a:p>
            <a:pPr>
              <a:spcBef>
                <a:spcPct val="50000"/>
              </a:spcBef>
              <a:defRPr/>
            </a:pPr>
            <a:r>
              <a:rPr lang="en-GB" sz="3200" dirty="0">
                <a:solidFill>
                  <a:srgbClr val="FFFFFF"/>
                </a:solidFill>
                <a:latin typeface="Comic Sans MS" charset="0"/>
                <a:cs typeface="Arial" charset="0"/>
              </a:rPr>
              <a:t>    Diabetes Type 2</a:t>
            </a:r>
          </a:p>
          <a:p>
            <a:pPr>
              <a:spcBef>
                <a:spcPct val="50000"/>
              </a:spcBef>
              <a:defRPr/>
            </a:pPr>
            <a:r>
              <a:rPr lang="en-GB" sz="3200" dirty="0">
                <a:solidFill>
                  <a:srgbClr val="FFFFFF"/>
                </a:solidFill>
                <a:latin typeface="Comic Sans MS" charset="0"/>
                <a:cs typeface="Arial" charset="0"/>
              </a:rPr>
              <a:t>      Depression</a:t>
            </a:r>
          </a:p>
          <a:p>
            <a:pPr>
              <a:spcBef>
                <a:spcPct val="50000"/>
              </a:spcBef>
              <a:defRPr/>
            </a:pPr>
            <a:r>
              <a:rPr lang="en-GB" sz="3200" dirty="0">
                <a:solidFill>
                  <a:srgbClr val="FFFFFF"/>
                </a:solidFill>
                <a:latin typeface="Comic Sans MS" charset="0"/>
                <a:cs typeface="Arial" charset="0"/>
              </a:rPr>
              <a:t>              Others e.g. Parkinson, MS …</a:t>
            </a:r>
          </a:p>
          <a:p>
            <a:pPr>
              <a:spcBef>
                <a:spcPct val="50000"/>
              </a:spcBef>
              <a:defRPr/>
            </a:pPr>
            <a:r>
              <a:rPr lang="en-GB" sz="3200" i="1" dirty="0">
                <a:solidFill>
                  <a:srgbClr val="FFFFFF"/>
                </a:solidFill>
                <a:latin typeface="Comic Sans MS" charset="0"/>
                <a:cs typeface="Arial" charset="0"/>
              </a:rPr>
              <a:t>                     </a:t>
            </a:r>
            <a:r>
              <a:rPr lang="en-GB" sz="3200" i="1" u="sng" dirty="0">
                <a:solidFill>
                  <a:srgbClr val="FFFFFF"/>
                </a:solidFill>
                <a:latin typeface="Comic Sans MS" charset="0"/>
                <a:cs typeface="Arial" charset="0"/>
              </a:rPr>
              <a:t>all increase the risk</a:t>
            </a:r>
          </a:p>
        </p:txBody>
      </p:sp>
      <p:sp>
        <p:nvSpPr>
          <p:cNvPr id="152582" name="Text Box 6"/>
          <p:cNvSpPr txBox="1">
            <a:spLocks noChangeArrowheads="1"/>
          </p:cNvSpPr>
          <p:nvPr/>
        </p:nvSpPr>
        <p:spPr bwMode="auto">
          <a:xfrm>
            <a:off x="900113" y="404813"/>
            <a:ext cx="7848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5400" dirty="0">
                <a:solidFill>
                  <a:srgbClr val="FFFFFF"/>
                </a:solidFill>
                <a:cs typeface="Arial" charset="0"/>
              </a:rPr>
              <a:t>MEDICAL Conditions</a:t>
            </a:r>
          </a:p>
        </p:txBody>
      </p:sp>
    </p:spTree>
    <p:extLst>
      <p:ext uri="{BB962C8B-B14F-4D97-AF65-F5344CB8AC3E}">
        <p14:creationId xmlns:p14="http://schemas.microsoft.com/office/powerpoint/2010/main" val="946074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G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205038"/>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Text Box 5"/>
          <p:cNvSpPr txBox="1">
            <a:spLocks noChangeArrowheads="1"/>
          </p:cNvSpPr>
          <p:nvPr/>
        </p:nvSpPr>
        <p:spPr bwMode="auto">
          <a:xfrm>
            <a:off x="611188" y="2233613"/>
            <a:ext cx="597693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5000">
                <a:solidFill>
                  <a:srgbClr val="FFFFFF"/>
                </a:solidFill>
                <a:latin typeface="Comic Sans MS" charset="0"/>
                <a:cs typeface="Arial" charset="0"/>
              </a:rPr>
              <a:t>Females are</a:t>
            </a:r>
          </a:p>
          <a:p>
            <a:pPr>
              <a:spcBef>
                <a:spcPct val="50000"/>
              </a:spcBef>
              <a:defRPr/>
            </a:pPr>
            <a:r>
              <a:rPr lang="en-GB" sz="5000">
                <a:solidFill>
                  <a:srgbClr val="FFFFFF"/>
                </a:solidFill>
                <a:latin typeface="Comic Sans MS" charset="0"/>
                <a:cs typeface="Arial" charset="0"/>
              </a:rPr>
              <a:t>    slightly more </a:t>
            </a:r>
          </a:p>
          <a:p>
            <a:pPr>
              <a:spcBef>
                <a:spcPct val="50000"/>
              </a:spcBef>
              <a:defRPr/>
            </a:pPr>
            <a:r>
              <a:rPr lang="en-GB" sz="5000">
                <a:solidFill>
                  <a:srgbClr val="FFFFFF"/>
                </a:solidFill>
                <a:latin typeface="Comic Sans MS" charset="0"/>
                <a:cs typeface="Arial" charset="0"/>
              </a:rPr>
              <a:t>              at risk</a:t>
            </a:r>
            <a:r>
              <a:rPr lang="en-GB" sz="5000">
                <a:solidFill>
                  <a:srgbClr val="FFFFFF"/>
                </a:solidFill>
                <a:cs typeface="Arial" charset="0"/>
              </a:rPr>
              <a:t> </a:t>
            </a:r>
          </a:p>
        </p:txBody>
      </p:sp>
      <p:sp>
        <p:nvSpPr>
          <p:cNvPr id="153606" name="Text Box 6"/>
          <p:cNvSpPr txBox="1">
            <a:spLocks noChangeArrowheads="1"/>
          </p:cNvSpPr>
          <p:nvPr/>
        </p:nvSpPr>
        <p:spPr bwMode="auto">
          <a:xfrm>
            <a:off x="2484438" y="498475"/>
            <a:ext cx="4032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5400" dirty="0">
                <a:solidFill>
                  <a:srgbClr val="FFFFFF"/>
                </a:solidFill>
                <a:cs typeface="Arial" charset="0"/>
              </a:rPr>
              <a:t>GENDER</a:t>
            </a:r>
          </a:p>
        </p:txBody>
      </p:sp>
    </p:spTree>
    <p:extLst>
      <p:ext uri="{BB962C8B-B14F-4D97-AF65-F5344CB8AC3E}">
        <p14:creationId xmlns:p14="http://schemas.microsoft.com/office/powerpoint/2010/main" val="2935293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Life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916113"/>
            <a:ext cx="34559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 Box 5"/>
          <p:cNvSpPr txBox="1">
            <a:spLocks noChangeArrowheads="1"/>
          </p:cNvSpPr>
          <p:nvPr/>
        </p:nvSpPr>
        <p:spPr bwMode="auto">
          <a:xfrm>
            <a:off x="250825" y="1773238"/>
            <a:ext cx="51847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600" u="sng">
                <a:solidFill>
                  <a:srgbClr val="FFFFFF"/>
                </a:solidFill>
                <a:latin typeface="Comic Sans MS" charset="0"/>
                <a:cs typeface="Arial" charset="0"/>
              </a:rPr>
              <a:t>Diet</a:t>
            </a:r>
            <a:r>
              <a:rPr lang="en-GB" sz="3600">
                <a:solidFill>
                  <a:srgbClr val="FFFFFF"/>
                </a:solidFill>
                <a:latin typeface="Comic Sans MS" charset="0"/>
                <a:cs typeface="Arial" charset="0"/>
              </a:rPr>
              <a:t> -   cholesterol </a:t>
            </a:r>
          </a:p>
          <a:p>
            <a:pPr>
              <a:spcBef>
                <a:spcPct val="50000"/>
              </a:spcBef>
              <a:defRPr/>
            </a:pPr>
            <a:r>
              <a:rPr lang="en-GB" sz="3600">
                <a:solidFill>
                  <a:srgbClr val="FFFFFF"/>
                </a:solidFill>
                <a:latin typeface="Comic Sans MS" charset="0"/>
                <a:cs typeface="Arial" charset="0"/>
              </a:rPr>
              <a:t>        -   vitamin D  etc…</a:t>
            </a:r>
          </a:p>
        </p:txBody>
      </p:sp>
      <p:sp>
        <p:nvSpPr>
          <p:cNvPr id="154632" name="Line 8"/>
          <p:cNvSpPr>
            <a:spLocks noChangeShapeType="1"/>
          </p:cNvSpPr>
          <p:nvPr/>
        </p:nvSpPr>
        <p:spPr bwMode="auto">
          <a:xfrm>
            <a:off x="1908175" y="2781300"/>
            <a:ext cx="0" cy="360363"/>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cs typeface="Arial" charset="0"/>
            </a:endParaRPr>
          </a:p>
        </p:txBody>
      </p:sp>
      <p:sp>
        <p:nvSpPr>
          <p:cNvPr id="154633" name="Line 9"/>
          <p:cNvSpPr>
            <a:spLocks noChangeShapeType="1"/>
          </p:cNvSpPr>
          <p:nvPr/>
        </p:nvSpPr>
        <p:spPr bwMode="auto">
          <a:xfrm flipV="1">
            <a:off x="1908175" y="1916113"/>
            <a:ext cx="0" cy="36036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cs typeface="Arial" charset="0"/>
            </a:endParaRPr>
          </a:p>
        </p:txBody>
      </p:sp>
      <p:sp>
        <p:nvSpPr>
          <p:cNvPr id="154634" name="Text Box 10"/>
          <p:cNvSpPr txBox="1">
            <a:spLocks noChangeArrowheads="1"/>
          </p:cNvSpPr>
          <p:nvPr/>
        </p:nvSpPr>
        <p:spPr bwMode="auto">
          <a:xfrm>
            <a:off x="539750" y="3357563"/>
            <a:ext cx="467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600" u="sng">
                <a:solidFill>
                  <a:srgbClr val="FFFFFF"/>
                </a:solidFill>
                <a:latin typeface="Comic Sans MS" charset="0"/>
                <a:cs typeface="Arial" charset="0"/>
              </a:rPr>
              <a:t>Social isolation</a:t>
            </a:r>
          </a:p>
        </p:txBody>
      </p:sp>
      <p:sp>
        <p:nvSpPr>
          <p:cNvPr id="154635" name="Text Box 11"/>
          <p:cNvSpPr txBox="1">
            <a:spLocks noChangeArrowheads="1"/>
          </p:cNvSpPr>
          <p:nvPr/>
        </p:nvSpPr>
        <p:spPr bwMode="auto">
          <a:xfrm>
            <a:off x="4140200" y="5740400"/>
            <a:ext cx="500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600" u="sng">
                <a:solidFill>
                  <a:srgbClr val="FFFFFF"/>
                </a:solidFill>
                <a:latin typeface="Comic Sans MS" charset="0"/>
                <a:cs typeface="Arial" charset="0"/>
              </a:rPr>
              <a:t>Sedentary Lifestyle</a:t>
            </a:r>
          </a:p>
        </p:txBody>
      </p:sp>
      <p:sp>
        <p:nvSpPr>
          <p:cNvPr id="154636" name="Text Box 12"/>
          <p:cNvSpPr txBox="1">
            <a:spLocks noChangeArrowheads="1"/>
          </p:cNvSpPr>
          <p:nvPr/>
        </p:nvSpPr>
        <p:spPr bwMode="auto">
          <a:xfrm>
            <a:off x="3492500" y="4941888"/>
            <a:ext cx="1943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600" u="sng">
                <a:solidFill>
                  <a:srgbClr val="FFFFFF"/>
                </a:solidFill>
                <a:latin typeface="Comic Sans MS" charset="0"/>
                <a:cs typeface="Arial" charset="0"/>
              </a:rPr>
              <a:t>Alcohol</a:t>
            </a:r>
          </a:p>
        </p:txBody>
      </p:sp>
      <p:sp>
        <p:nvSpPr>
          <p:cNvPr id="154637" name="Line 13"/>
          <p:cNvSpPr>
            <a:spLocks noChangeShapeType="1"/>
          </p:cNvSpPr>
          <p:nvPr/>
        </p:nvSpPr>
        <p:spPr bwMode="auto">
          <a:xfrm flipV="1">
            <a:off x="3492500" y="5084763"/>
            <a:ext cx="0" cy="360362"/>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cs typeface="Arial" charset="0"/>
            </a:endParaRPr>
          </a:p>
        </p:txBody>
      </p:sp>
      <p:sp>
        <p:nvSpPr>
          <p:cNvPr id="154638" name="Text Box 14"/>
          <p:cNvSpPr txBox="1">
            <a:spLocks noChangeArrowheads="1"/>
          </p:cNvSpPr>
          <p:nvPr/>
        </p:nvSpPr>
        <p:spPr bwMode="auto">
          <a:xfrm>
            <a:off x="2051050" y="4149725"/>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600" u="sng">
                <a:solidFill>
                  <a:srgbClr val="FFFFFF"/>
                </a:solidFill>
                <a:latin typeface="Comic Sans MS" charset="0"/>
                <a:cs typeface="Arial" charset="0"/>
              </a:rPr>
              <a:t>Smoking</a:t>
            </a:r>
          </a:p>
        </p:txBody>
      </p:sp>
      <p:sp>
        <p:nvSpPr>
          <p:cNvPr id="154640" name="Text Box 16"/>
          <p:cNvSpPr txBox="1">
            <a:spLocks noChangeArrowheads="1"/>
          </p:cNvSpPr>
          <p:nvPr/>
        </p:nvSpPr>
        <p:spPr bwMode="auto">
          <a:xfrm>
            <a:off x="2555875" y="404813"/>
            <a:ext cx="40322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5400" dirty="0">
                <a:solidFill>
                  <a:srgbClr val="FFFFFF"/>
                </a:solidFill>
                <a:cs typeface="Arial" charset="0"/>
              </a:rPr>
              <a:t>LIFESTYLE</a:t>
            </a:r>
          </a:p>
        </p:txBody>
      </p:sp>
    </p:spTree>
    <p:extLst>
      <p:ext uri="{BB962C8B-B14F-4D97-AF65-F5344CB8AC3E}">
        <p14:creationId xmlns:p14="http://schemas.microsoft.com/office/powerpoint/2010/main" val="44132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ctrTitle"/>
          </p:nvPr>
        </p:nvSpPr>
        <p:spPr>
          <a:xfrm>
            <a:off x="685800" y="2679700"/>
            <a:ext cx="7772400" cy="1470025"/>
          </a:xfrm>
          <a:extLst/>
        </p:spPr>
        <p:txBody>
          <a:bodyPr>
            <a:normAutofit fontScale="90000"/>
          </a:bodyPr>
          <a:lstStyle/>
          <a:p>
            <a:pPr fontAlgn="auto">
              <a:spcAft>
                <a:spcPts val="0"/>
              </a:spcAft>
              <a:defRPr/>
            </a:pPr>
            <a:r>
              <a:rPr lang="en-GB" sz="5000" smtClean="0"/>
              <a:t>How can the risk be reduced?</a:t>
            </a:r>
          </a:p>
        </p:txBody>
      </p:sp>
      <p:sp>
        <p:nvSpPr>
          <p:cNvPr id="155653" name="Rectangle 5"/>
          <p:cNvSpPr>
            <a:spLocks noGrp="1" noChangeArrowheads="1"/>
          </p:cNvSpPr>
          <p:nvPr>
            <p:ph type="subTitle" idx="1"/>
          </p:nvPr>
        </p:nvSpPr>
        <p:spPr>
          <a:xfrm>
            <a:off x="498475" y="2716213"/>
            <a:ext cx="8147050" cy="666750"/>
          </a:xfrm>
        </p:spPr>
        <p:txBody>
          <a:bodyPr/>
          <a:lstStyle/>
          <a:p>
            <a:pPr fontAlgn="auto">
              <a:spcAft>
                <a:spcPts val="0"/>
              </a:spcAft>
              <a:defRPr/>
            </a:pPr>
            <a:r>
              <a:rPr lang="en-GB" dirty="0" smtClean="0"/>
              <a:t>Video</a:t>
            </a:r>
          </a:p>
        </p:txBody>
      </p:sp>
    </p:spTree>
    <p:extLst>
      <p:ext uri="{BB962C8B-B14F-4D97-AF65-F5344CB8AC3E}">
        <p14:creationId xmlns:p14="http://schemas.microsoft.com/office/powerpoint/2010/main" val="14267474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a:xfrm>
            <a:off x="2390775" y="1557338"/>
            <a:ext cx="5276850" cy="4525962"/>
          </a:xfrm>
        </p:spPr>
        <p:txBody>
          <a:bodyPr>
            <a:normAutofit lnSpcReduction="10000"/>
          </a:bodyPr>
          <a:lstStyle/>
          <a:p>
            <a:pPr eaLnBrk="1" hangingPunct="1">
              <a:lnSpc>
                <a:spcPct val="90000"/>
              </a:lnSpc>
              <a:buFontTx/>
              <a:buNone/>
            </a:pPr>
            <a:endParaRPr lang="en-GB" dirty="0">
              <a:latin typeface="Book Antiqua" charset="0"/>
            </a:endParaRPr>
          </a:p>
          <a:p>
            <a:pPr eaLnBrk="1" hangingPunct="1">
              <a:lnSpc>
                <a:spcPct val="90000"/>
              </a:lnSpc>
            </a:pPr>
            <a:r>
              <a:rPr lang="en-GB" sz="2800" b="1" u="sng" dirty="0">
                <a:latin typeface="Book Antiqua" charset="0"/>
              </a:rPr>
              <a:t>Challenge</a:t>
            </a:r>
            <a:r>
              <a:rPr lang="en-GB" sz="2800" dirty="0">
                <a:latin typeface="Book Antiqua" charset="0"/>
              </a:rPr>
              <a:t> yourself</a:t>
            </a:r>
          </a:p>
          <a:p>
            <a:pPr eaLnBrk="1" hangingPunct="1">
              <a:lnSpc>
                <a:spcPct val="90000"/>
              </a:lnSpc>
            </a:pPr>
            <a:endParaRPr lang="en-GB" sz="2800" dirty="0">
              <a:latin typeface="Book Antiqua" charset="0"/>
            </a:endParaRPr>
          </a:p>
          <a:p>
            <a:pPr eaLnBrk="1" hangingPunct="1">
              <a:lnSpc>
                <a:spcPct val="90000"/>
              </a:lnSpc>
            </a:pPr>
            <a:r>
              <a:rPr lang="en-GB" sz="2800" b="1" u="sng" dirty="0">
                <a:latin typeface="Book Antiqua" charset="0"/>
              </a:rPr>
              <a:t>Change</a:t>
            </a:r>
            <a:r>
              <a:rPr lang="en-GB" sz="2800" dirty="0">
                <a:latin typeface="Book Antiqua" charset="0"/>
              </a:rPr>
              <a:t> something in</a:t>
            </a:r>
          </a:p>
          <a:p>
            <a:pPr eaLnBrk="1" hangingPunct="1">
              <a:lnSpc>
                <a:spcPct val="90000"/>
              </a:lnSpc>
              <a:buFontTx/>
              <a:buNone/>
            </a:pPr>
            <a:r>
              <a:rPr lang="en-GB" sz="2800" dirty="0">
                <a:latin typeface="Book Antiqua" charset="0"/>
              </a:rPr>
              <a:t>                    your life</a:t>
            </a:r>
          </a:p>
          <a:p>
            <a:pPr eaLnBrk="1" hangingPunct="1">
              <a:lnSpc>
                <a:spcPct val="90000"/>
              </a:lnSpc>
            </a:pPr>
            <a:endParaRPr lang="en-GB" sz="2800" dirty="0">
              <a:latin typeface="Book Antiqua" charset="0"/>
            </a:endParaRPr>
          </a:p>
          <a:p>
            <a:pPr eaLnBrk="1" hangingPunct="1">
              <a:lnSpc>
                <a:spcPct val="90000"/>
              </a:lnSpc>
            </a:pPr>
            <a:r>
              <a:rPr lang="en-GB" sz="2800" b="1" u="sng" dirty="0">
                <a:latin typeface="Book Antiqua" charset="0"/>
              </a:rPr>
              <a:t>Learn</a:t>
            </a:r>
            <a:r>
              <a:rPr lang="en-GB" sz="2800" dirty="0">
                <a:latin typeface="Book Antiqua" charset="0"/>
              </a:rPr>
              <a:t> something new</a:t>
            </a:r>
          </a:p>
          <a:p>
            <a:pPr eaLnBrk="1" hangingPunct="1">
              <a:lnSpc>
                <a:spcPct val="90000"/>
              </a:lnSpc>
              <a:buFontTx/>
              <a:buNone/>
            </a:pPr>
            <a:r>
              <a:rPr lang="en-GB" dirty="0">
                <a:latin typeface="Book Antiqua" charset="0"/>
              </a:rPr>
              <a:t>		</a:t>
            </a:r>
          </a:p>
        </p:txBody>
      </p:sp>
      <p:sp>
        <p:nvSpPr>
          <p:cNvPr id="157704" name="AutoShape 8"/>
          <p:cNvSpPr>
            <a:spLocks noChangeArrowheads="1"/>
          </p:cNvSpPr>
          <p:nvPr/>
        </p:nvSpPr>
        <p:spPr bwMode="auto">
          <a:xfrm>
            <a:off x="5867400" y="5648325"/>
            <a:ext cx="2881313" cy="792163"/>
          </a:xfrm>
          <a:prstGeom prst="cloudCallout">
            <a:avLst>
              <a:gd name="adj1" fmla="val -71466"/>
              <a:gd name="adj2" fmla="val -57940"/>
            </a:avLst>
          </a:prstGeom>
          <a:solidFill>
            <a:srgbClr val="FA667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400" dirty="0">
                <a:cs typeface="Arial" charset="0"/>
              </a:rPr>
              <a:t>A language</a:t>
            </a:r>
          </a:p>
        </p:txBody>
      </p:sp>
      <p:sp>
        <p:nvSpPr>
          <p:cNvPr id="157705" name="AutoShape 9"/>
          <p:cNvSpPr>
            <a:spLocks noChangeArrowheads="1"/>
          </p:cNvSpPr>
          <p:nvPr/>
        </p:nvSpPr>
        <p:spPr bwMode="auto">
          <a:xfrm>
            <a:off x="1619250" y="5878513"/>
            <a:ext cx="1860550" cy="790575"/>
          </a:xfrm>
          <a:prstGeom prst="cloudCallout">
            <a:avLst>
              <a:gd name="adj1" fmla="val 57324"/>
              <a:gd name="adj2" fmla="val -96588"/>
            </a:avLst>
          </a:prstGeom>
          <a:solidFill>
            <a:srgbClr val="FA667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400" dirty="0">
                <a:cs typeface="Arial" charset="0"/>
              </a:rPr>
              <a:t>Guitar</a:t>
            </a:r>
          </a:p>
        </p:txBody>
      </p:sp>
      <p:sp>
        <p:nvSpPr>
          <p:cNvPr id="157706" name="AutoShape 10"/>
          <p:cNvSpPr>
            <a:spLocks noChangeArrowheads="1"/>
          </p:cNvSpPr>
          <p:nvPr/>
        </p:nvSpPr>
        <p:spPr bwMode="auto">
          <a:xfrm>
            <a:off x="6659563" y="2997200"/>
            <a:ext cx="2089150" cy="935038"/>
          </a:xfrm>
          <a:prstGeom prst="cloudCallout">
            <a:avLst>
              <a:gd name="adj1" fmla="val -66388"/>
              <a:gd name="adj2" fmla="val 4736"/>
            </a:avLst>
          </a:prstGeom>
          <a:solidFill>
            <a:srgbClr val="99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400" dirty="0">
                <a:cs typeface="Arial" charset="0"/>
              </a:rPr>
              <a:t>Routine</a:t>
            </a:r>
          </a:p>
        </p:txBody>
      </p:sp>
      <p:sp>
        <p:nvSpPr>
          <p:cNvPr id="157707" name="AutoShape 11"/>
          <p:cNvSpPr>
            <a:spLocks noChangeArrowheads="1"/>
          </p:cNvSpPr>
          <p:nvPr/>
        </p:nvSpPr>
        <p:spPr bwMode="auto">
          <a:xfrm>
            <a:off x="5580063" y="693738"/>
            <a:ext cx="3024187" cy="1150938"/>
          </a:xfrm>
          <a:prstGeom prst="cloudCallout">
            <a:avLst>
              <a:gd name="adj1" fmla="val -73531"/>
              <a:gd name="adj2" fmla="val 77998"/>
            </a:avLst>
          </a:prstGeom>
          <a:solidFill>
            <a:srgbClr val="B5E9B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200" dirty="0">
                <a:cs typeface="Arial" charset="0"/>
              </a:rPr>
              <a:t>Join Toastmasters</a:t>
            </a:r>
          </a:p>
        </p:txBody>
      </p:sp>
      <p:sp>
        <p:nvSpPr>
          <p:cNvPr id="157708" name="AutoShape 12"/>
          <p:cNvSpPr>
            <a:spLocks noChangeArrowheads="1"/>
          </p:cNvSpPr>
          <p:nvPr/>
        </p:nvSpPr>
        <p:spPr bwMode="auto">
          <a:xfrm>
            <a:off x="180975" y="3500438"/>
            <a:ext cx="2014538" cy="1604962"/>
          </a:xfrm>
          <a:prstGeom prst="cloudCallout">
            <a:avLst>
              <a:gd name="adj1" fmla="val 99098"/>
              <a:gd name="adj2" fmla="val -32270"/>
            </a:avLst>
          </a:prstGeom>
          <a:solidFill>
            <a:srgbClr val="99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200" dirty="0">
                <a:cs typeface="Arial" charset="0"/>
              </a:rPr>
              <a:t>Visit new places</a:t>
            </a:r>
          </a:p>
        </p:txBody>
      </p:sp>
      <p:sp>
        <p:nvSpPr>
          <p:cNvPr id="157709" name="AutoShape 13"/>
          <p:cNvSpPr>
            <a:spLocks noChangeArrowheads="1"/>
          </p:cNvSpPr>
          <p:nvPr/>
        </p:nvSpPr>
        <p:spPr bwMode="auto">
          <a:xfrm>
            <a:off x="179388" y="188913"/>
            <a:ext cx="2663825" cy="1655763"/>
          </a:xfrm>
          <a:prstGeom prst="cloudCallout">
            <a:avLst>
              <a:gd name="adj1" fmla="val 49636"/>
              <a:gd name="adj2" fmla="val 61792"/>
            </a:avLst>
          </a:prstGeom>
          <a:solidFill>
            <a:srgbClr val="B5E9B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400" dirty="0">
                <a:cs typeface="Arial" charset="0"/>
              </a:rPr>
              <a:t>Parachute from a plane</a:t>
            </a:r>
          </a:p>
        </p:txBody>
      </p:sp>
    </p:spTree>
    <p:extLst>
      <p:ext uri="{BB962C8B-B14F-4D97-AF65-F5344CB8AC3E}">
        <p14:creationId xmlns:p14="http://schemas.microsoft.com/office/powerpoint/2010/main" val="2258585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1598613" y="1854200"/>
            <a:ext cx="6048375" cy="2908300"/>
          </a:xfrm>
        </p:spPr>
        <p:txBody>
          <a:bodyPr rtlCol="0">
            <a:noAutofit/>
          </a:bodyPr>
          <a:lstStyle/>
          <a:p>
            <a:pPr eaLnBrk="1" fontAlgn="auto" hangingPunct="1">
              <a:lnSpc>
                <a:spcPct val="90000"/>
              </a:lnSpc>
              <a:spcAft>
                <a:spcPts val="0"/>
              </a:spcAft>
              <a:buClr>
                <a:schemeClr val="tx1">
                  <a:lumMod val="75000"/>
                  <a:lumOff val="25000"/>
                </a:schemeClr>
              </a:buClr>
              <a:buFontTx/>
              <a:buNone/>
              <a:defRPr/>
            </a:pPr>
            <a:r>
              <a:rPr lang="en-GB" sz="3400" b="1" u="sng" dirty="0" smtClean="0">
                <a:solidFill>
                  <a:srgbClr val="FFFFFF"/>
                </a:solidFill>
                <a:latin typeface="Comic Sans MS" charset="0"/>
                <a:ea typeface="+mn-ea"/>
                <a:cs typeface="+mn-cs"/>
              </a:rPr>
              <a:t>Exercise</a:t>
            </a:r>
          </a:p>
          <a:p>
            <a:pPr eaLnBrk="1" fontAlgn="auto" hangingPunct="1">
              <a:lnSpc>
                <a:spcPct val="90000"/>
              </a:lnSpc>
              <a:spcAft>
                <a:spcPts val="0"/>
              </a:spcAft>
              <a:buClr>
                <a:schemeClr val="tx1">
                  <a:lumMod val="75000"/>
                  <a:lumOff val="25000"/>
                </a:schemeClr>
              </a:buClr>
              <a:buFontTx/>
              <a:buNone/>
              <a:defRPr/>
            </a:pPr>
            <a:r>
              <a:rPr lang="en-GB" sz="3400" dirty="0" smtClean="0">
                <a:solidFill>
                  <a:srgbClr val="FFFFFF"/>
                </a:solidFill>
                <a:ea typeface="+mn-ea"/>
                <a:cs typeface="+mn-cs"/>
              </a:rPr>
              <a:t>			</a:t>
            </a:r>
          </a:p>
          <a:p>
            <a:pPr eaLnBrk="1" fontAlgn="auto" hangingPunct="1">
              <a:lnSpc>
                <a:spcPct val="90000"/>
              </a:lnSpc>
              <a:spcAft>
                <a:spcPts val="0"/>
              </a:spcAft>
              <a:buClr>
                <a:schemeClr val="tx1">
                  <a:lumMod val="75000"/>
                  <a:lumOff val="25000"/>
                </a:schemeClr>
              </a:buClr>
              <a:buFontTx/>
              <a:buNone/>
              <a:defRPr/>
            </a:pPr>
            <a:r>
              <a:rPr lang="en-GB" sz="3400" dirty="0" smtClean="0">
                <a:solidFill>
                  <a:srgbClr val="FFFFFF"/>
                </a:solidFill>
                <a:ea typeface="+mn-ea"/>
                <a:cs typeface="+mn-cs"/>
              </a:rPr>
              <a:t>			</a:t>
            </a:r>
            <a:r>
              <a:rPr lang="en-GB" sz="3400" b="1" u="sng" dirty="0" smtClean="0">
                <a:solidFill>
                  <a:srgbClr val="FFFFFF"/>
                </a:solidFill>
                <a:latin typeface="Comic Sans MS" charset="0"/>
                <a:ea typeface="+mn-ea"/>
                <a:cs typeface="+mn-cs"/>
              </a:rPr>
              <a:t>Healthy Diet</a:t>
            </a:r>
          </a:p>
          <a:p>
            <a:pPr eaLnBrk="1" fontAlgn="auto" hangingPunct="1">
              <a:lnSpc>
                <a:spcPct val="90000"/>
              </a:lnSpc>
              <a:spcAft>
                <a:spcPts val="0"/>
              </a:spcAft>
              <a:buClr>
                <a:schemeClr val="tx1">
                  <a:lumMod val="75000"/>
                  <a:lumOff val="25000"/>
                </a:schemeClr>
              </a:buClr>
              <a:buFontTx/>
              <a:buNone/>
              <a:defRPr/>
            </a:pPr>
            <a:r>
              <a:rPr lang="en-GB" sz="3400" dirty="0" smtClean="0">
                <a:solidFill>
                  <a:srgbClr val="FFFFFF"/>
                </a:solidFill>
                <a:ea typeface="+mn-ea"/>
                <a:cs typeface="+mn-cs"/>
              </a:rPr>
              <a:t>				   </a:t>
            </a:r>
          </a:p>
          <a:p>
            <a:pPr eaLnBrk="1" fontAlgn="auto" hangingPunct="1">
              <a:lnSpc>
                <a:spcPct val="90000"/>
              </a:lnSpc>
              <a:spcAft>
                <a:spcPts val="0"/>
              </a:spcAft>
              <a:buClr>
                <a:schemeClr val="tx1">
                  <a:lumMod val="75000"/>
                  <a:lumOff val="25000"/>
                </a:schemeClr>
              </a:buClr>
              <a:buFontTx/>
              <a:buNone/>
              <a:defRPr/>
            </a:pPr>
            <a:r>
              <a:rPr lang="en-GB" sz="3400" dirty="0" smtClean="0">
                <a:solidFill>
                  <a:srgbClr val="FFFFFF"/>
                </a:solidFill>
                <a:ea typeface="+mn-ea"/>
                <a:cs typeface="+mn-cs"/>
              </a:rPr>
              <a:t>					</a:t>
            </a:r>
            <a:r>
              <a:rPr lang="en-GB" sz="3400" b="1" u="sng" dirty="0" smtClean="0">
                <a:solidFill>
                  <a:srgbClr val="FFFFFF"/>
                </a:solidFill>
                <a:latin typeface="Comic Sans MS" charset="0"/>
                <a:ea typeface="+mn-ea"/>
                <a:cs typeface="+mn-cs"/>
              </a:rPr>
              <a:t>Socialise</a:t>
            </a:r>
          </a:p>
          <a:p>
            <a:pPr algn="just" eaLnBrk="1" fontAlgn="auto" hangingPunct="1">
              <a:lnSpc>
                <a:spcPct val="90000"/>
              </a:lnSpc>
              <a:spcAft>
                <a:spcPts val="0"/>
              </a:spcAft>
              <a:buClr>
                <a:schemeClr val="tx1">
                  <a:lumMod val="75000"/>
                  <a:lumOff val="25000"/>
                </a:schemeClr>
              </a:buClr>
              <a:buFontTx/>
              <a:buNone/>
              <a:defRPr/>
            </a:pPr>
            <a:r>
              <a:rPr lang="en-GB" sz="3400" dirty="0" smtClean="0">
                <a:solidFill>
                  <a:srgbClr val="FFFFFF"/>
                </a:solidFill>
                <a:ea typeface="+mn-ea"/>
                <a:cs typeface="+mn-cs"/>
              </a:rPr>
              <a:t>						</a:t>
            </a:r>
          </a:p>
        </p:txBody>
      </p:sp>
      <p:sp>
        <p:nvSpPr>
          <p:cNvPr id="158724" name="AutoShape 4"/>
          <p:cNvSpPr>
            <a:spLocks noChangeArrowheads="1"/>
          </p:cNvSpPr>
          <p:nvPr/>
        </p:nvSpPr>
        <p:spPr bwMode="auto">
          <a:xfrm>
            <a:off x="611188" y="620713"/>
            <a:ext cx="1081087" cy="863600"/>
          </a:xfrm>
          <a:prstGeom prst="wedgeEllipseCallout">
            <a:avLst>
              <a:gd name="adj1" fmla="val 84571"/>
              <a:gd name="adj2" fmla="val 102838"/>
            </a:avLst>
          </a:prstGeom>
          <a:solidFill>
            <a:srgbClr val="3DD9A4"/>
          </a:solidFill>
          <a:ln w="9525">
            <a:solidFill>
              <a:schemeClr val="tx1"/>
            </a:solidFill>
            <a:miter lim="800000"/>
            <a:headEnd/>
            <a:tailEnd/>
          </a:ln>
          <a:effectLst/>
          <a:extLst/>
        </p:spPr>
        <p:txBody>
          <a:bodyPr/>
          <a:lstStyle/>
          <a:p>
            <a:pPr algn="ctr">
              <a:defRPr/>
            </a:pPr>
            <a:r>
              <a:rPr lang="en-GB" sz="2200" dirty="0">
                <a:cs typeface="Arial" charset="0"/>
              </a:rPr>
              <a:t>Run</a:t>
            </a:r>
          </a:p>
        </p:txBody>
      </p:sp>
      <p:sp>
        <p:nvSpPr>
          <p:cNvPr id="158725" name="AutoShape 5"/>
          <p:cNvSpPr>
            <a:spLocks noChangeArrowheads="1"/>
          </p:cNvSpPr>
          <p:nvPr/>
        </p:nvSpPr>
        <p:spPr bwMode="auto">
          <a:xfrm>
            <a:off x="250825" y="2924175"/>
            <a:ext cx="1296988" cy="792163"/>
          </a:xfrm>
          <a:prstGeom prst="wedgeEllipseCallout">
            <a:avLst>
              <a:gd name="adj1" fmla="val 75432"/>
              <a:gd name="adj2" fmla="val -99704"/>
            </a:avLst>
          </a:prstGeom>
          <a:solidFill>
            <a:srgbClr val="3DD9A4"/>
          </a:solidFill>
          <a:ln w="9525">
            <a:solidFill>
              <a:schemeClr val="tx1"/>
            </a:solidFill>
            <a:miter lim="800000"/>
            <a:headEnd/>
            <a:tailEnd/>
          </a:ln>
          <a:effectLst/>
          <a:extLst/>
        </p:spPr>
        <p:txBody>
          <a:bodyPr/>
          <a:lstStyle/>
          <a:p>
            <a:pPr algn="ctr">
              <a:defRPr/>
            </a:pPr>
            <a:r>
              <a:rPr lang="en-GB" sz="2200" dirty="0">
                <a:cs typeface="Arial" charset="0"/>
              </a:rPr>
              <a:t>Walk</a:t>
            </a:r>
          </a:p>
        </p:txBody>
      </p:sp>
      <p:sp>
        <p:nvSpPr>
          <p:cNvPr id="158726" name="AutoShape 6"/>
          <p:cNvSpPr>
            <a:spLocks noChangeArrowheads="1"/>
          </p:cNvSpPr>
          <p:nvPr/>
        </p:nvSpPr>
        <p:spPr bwMode="auto">
          <a:xfrm>
            <a:off x="3276600" y="476250"/>
            <a:ext cx="1655763" cy="647700"/>
          </a:xfrm>
          <a:prstGeom prst="wedgeEllipseCallout">
            <a:avLst>
              <a:gd name="adj1" fmla="val -59556"/>
              <a:gd name="adj2" fmla="val 174345"/>
            </a:avLst>
          </a:prstGeom>
          <a:solidFill>
            <a:srgbClr val="3DD9A4"/>
          </a:solidFill>
          <a:ln w="9525">
            <a:solidFill>
              <a:schemeClr val="tx1"/>
            </a:solidFill>
            <a:miter lim="800000"/>
            <a:headEnd/>
            <a:tailEnd/>
          </a:ln>
          <a:effectLst/>
          <a:extLst/>
        </p:spPr>
        <p:txBody>
          <a:bodyPr/>
          <a:lstStyle/>
          <a:p>
            <a:pPr algn="ctr">
              <a:defRPr/>
            </a:pPr>
            <a:r>
              <a:rPr lang="en-GB" sz="2200" dirty="0">
                <a:cs typeface="Arial" charset="0"/>
              </a:rPr>
              <a:t>Swim</a:t>
            </a:r>
          </a:p>
        </p:txBody>
      </p:sp>
      <p:sp>
        <p:nvSpPr>
          <p:cNvPr id="158727" name="AutoShape 7"/>
          <p:cNvSpPr>
            <a:spLocks noChangeArrowheads="1"/>
          </p:cNvSpPr>
          <p:nvPr/>
        </p:nvSpPr>
        <p:spPr bwMode="auto">
          <a:xfrm>
            <a:off x="4155824" y="1771650"/>
            <a:ext cx="1225550" cy="1009650"/>
          </a:xfrm>
          <a:prstGeom prst="wedgeEllipseCallout">
            <a:avLst>
              <a:gd name="adj1" fmla="val -18978"/>
              <a:gd name="adj2" fmla="val 84785"/>
            </a:avLst>
          </a:prstGeom>
          <a:solidFill>
            <a:srgbClr val="FF0000"/>
          </a:solidFill>
          <a:ln w="9525">
            <a:solidFill>
              <a:schemeClr val="tx1"/>
            </a:solidFill>
            <a:miter lim="800000"/>
            <a:headEnd/>
            <a:tailEnd/>
          </a:ln>
          <a:effectLst/>
          <a:extLst/>
        </p:spPr>
        <p:txBody>
          <a:bodyPr/>
          <a:lstStyle/>
          <a:p>
            <a:pPr algn="ctr">
              <a:defRPr/>
            </a:pPr>
            <a:r>
              <a:rPr lang="en-GB" sz="2200" dirty="0">
                <a:cs typeface="Arial" charset="0"/>
              </a:rPr>
              <a:t>Low fat</a:t>
            </a:r>
          </a:p>
        </p:txBody>
      </p:sp>
      <p:sp>
        <p:nvSpPr>
          <p:cNvPr id="158728" name="AutoShape 8"/>
          <p:cNvSpPr>
            <a:spLocks noChangeArrowheads="1"/>
          </p:cNvSpPr>
          <p:nvPr/>
        </p:nvSpPr>
        <p:spPr bwMode="auto">
          <a:xfrm>
            <a:off x="1107737" y="4150519"/>
            <a:ext cx="1439863" cy="1213329"/>
          </a:xfrm>
          <a:prstGeom prst="wedgeEllipseCallout">
            <a:avLst>
              <a:gd name="adj1" fmla="val 112879"/>
              <a:gd name="adj2" fmla="val -73715"/>
            </a:avLst>
          </a:prstGeom>
          <a:solidFill>
            <a:srgbClr val="FF0000"/>
          </a:solidFill>
          <a:ln w="9525">
            <a:solidFill>
              <a:schemeClr val="tx1"/>
            </a:solidFill>
            <a:miter lim="800000"/>
            <a:headEnd/>
            <a:tailEnd/>
          </a:ln>
          <a:effectLst/>
          <a:extLst/>
        </p:spPr>
        <p:txBody>
          <a:bodyPr/>
          <a:lstStyle/>
          <a:p>
            <a:pPr algn="ctr">
              <a:defRPr/>
            </a:pPr>
            <a:r>
              <a:rPr lang="en-GB" sz="2200" dirty="0">
                <a:cs typeface="Arial" charset="0"/>
              </a:rPr>
              <a:t>Fruit &amp; Veg</a:t>
            </a:r>
          </a:p>
        </p:txBody>
      </p:sp>
      <p:sp>
        <p:nvSpPr>
          <p:cNvPr id="158729" name="AutoShape 9"/>
          <p:cNvSpPr>
            <a:spLocks noChangeArrowheads="1"/>
          </p:cNvSpPr>
          <p:nvPr/>
        </p:nvSpPr>
        <p:spPr bwMode="auto">
          <a:xfrm>
            <a:off x="6154737" y="1708150"/>
            <a:ext cx="2834151" cy="1225550"/>
          </a:xfrm>
          <a:prstGeom prst="wedgeEllipseCallout">
            <a:avLst>
              <a:gd name="adj1" fmla="val -52301"/>
              <a:gd name="adj2" fmla="val 83910"/>
            </a:avLst>
          </a:prstGeom>
          <a:solidFill>
            <a:srgbClr val="FF0000"/>
          </a:solidFill>
          <a:ln w="9525">
            <a:solidFill>
              <a:schemeClr val="tx1"/>
            </a:solidFill>
            <a:miter lim="800000"/>
            <a:headEnd/>
            <a:tailEnd/>
          </a:ln>
          <a:effectLst/>
          <a:extLst/>
        </p:spPr>
        <p:txBody>
          <a:bodyPr/>
          <a:lstStyle/>
          <a:p>
            <a:pPr algn="ctr">
              <a:defRPr/>
            </a:pPr>
            <a:r>
              <a:rPr lang="en-GB" sz="2200" dirty="0" smtClean="0">
                <a:cs typeface="Arial" charset="0"/>
              </a:rPr>
              <a:t>Low alcohol </a:t>
            </a:r>
            <a:r>
              <a:rPr lang="en-GB" sz="2200" dirty="0">
                <a:cs typeface="Arial" charset="0"/>
              </a:rPr>
              <a:t>&amp; no smoking</a:t>
            </a:r>
          </a:p>
        </p:txBody>
      </p:sp>
      <p:sp>
        <p:nvSpPr>
          <p:cNvPr id="158731" name="AutoShape 11"/>
          <p:cNvSpPr>
            <a:spLocks noChangeArrowheads="1"/>
          </p:cNvSpPr>
          <p:nvPr/>
        </p:nvSpPr>
        <p:spPr bwMode="auto">
          <a:xfrm>
            <a:off x="7261688" y="5445125"/>
            <a:ext cx="1727200" cy="1152525"/>
          </a:xfrm>
          <a:prstGeom prst="wedgeEllipseCallout">
            <a:avLst>
              <a:gd name="adj1" fmla="val -88975"/>
              <a:gd name="adj2" fmla="val -58723"/>
            </a:avLst>
          </a:prstGeom>
          <a:solidFill>
            <a:srgbClr val="E3F67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200" dirty="0">
                <a:cs typeface="Arial" charset="0"/>
              </a:rPr>
              <a:t>Meet people</a:t>
            </a:r>
          </a:p>
        </p:txBody>
      </p:sp>
      <p:sp>
        <p:nvSpPr>
          <p:cNvPr id="158732" name="AutoShape 12"/>
          <p:cNvSpPr>
            <a:spLocks noChangeArrowheads="1"/>
          </p:cNvSpPr>
          <p:nvPr/>
        </p:nvSpPr>
        <p:spPr bwMode="auto">
          <a:xfrm>
            <a:off x="2878931" y="5239521"/>
            <a:ext cx="2376488" cy="1429567"/>
          </a:xfrm>
          <a:prstGeom prst="wedgeEllipseCallout">
            <a:avLst>
              <a:gd name="adj1" fmla="val 51123"/>
              <a:gd name="adj2" fmla="val -59190"/>
            </a:avLst>
          </a:prstGeom>
          <a:solidFill>
            <a:srgbClr val="E3F67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GB" sz="2200" dirty="0">
                <a:cs typeface="Arial" charset="0"/>
              </a:rPr>
              <a:t>Engage in social activities</a:t>
            </a:r>
          </a:p>
        </p:txBody>
      </p:sp>
    </p:spTree>
    <p:extLst>
      <p:ext uri="{BB962C8B-B14F-4D97-AF65-F5344CB8AC3E}">
        <p14:creationId xmlns:p14="http://schemas.microsoft.com/office/powerpoint/2010/main" val="7557811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2023763" y="1895205"/>
            <a:ext cx="6778625" cy="2692400"/>
          </a:xfrm>
        </p:spPr>
        <p:txBody>
          <a:bodyPr>
            <a:normAutofit lnSpcReduction="10000"/>
          </a:bodyPr>
          <a:lstStyle/>
          <a:p>
            <a:pPr algn="just" eaLnBrk="1" hangingPunct="1">
              <a:buFontTx/>
              <a:buNone/>
            </a:pPr>
            <a:endParaRPr lang="en-GB" b="1" dirty="0">
              <a:latin typeface="Book Antiqua" charset="0"/>
            </a:endParaRPr>
          </a:p>
          <a:p>
            <a:pPr algn="just" eaLnBrk="1" hangingPunct="1">
              <a:buFontTx/>
              <a:buNone/>
            </a:pPr>
            <a:r>
              <a:rPr lang="en-GB" sz="3600" b="1" u="sng" dirty="0" smtClean="0">
                <a:latin typeface="Book Antiqua" charset="0"/>
              </a:rPr>
              <a:t>Stress</a:t>
            </a:r>
          </a:p>
          <a:p>
            <a:pPr algn="just" eaLnBrk="1" hangingPunct="1">
              <a:buFontTx/>
              <a:buNone/>
            </a:pPr>
            <a:r>
              <a:rPr lang="en-GB" sz="3600" b="1" dirty="0" smtClean="0">
                <a:latin typeface="Book Antiqua" charset="0"/>
              </a:rPr>
              <a:t>			</a:t>
            </a:r>
            <a:r>
              <a:rPr lang="en-GB" sz="3600" b="1" u="sng" dirty="0" smtClean="0">
                <a:latin typeface="Book Antiqua" charset="0"/>
              </a:rPr>
              <a:t>Sleep</a:t>
            </a:r>
          </a:p>
          <a:p>
            <a:pPr algn="just" eaLnBrk="1" hangingPunct="1">
              <a:buFontTx/>
              <a:buNone/>
            </a:pPr>
            <a:r>
              <a:rPr lang="en-GB" sz="3600" b="1" dirty="0" smtClean="0">
                <a:latin typeface="Book Antiqua" charset="0"/>
              </a:rPr>
              <a:t>					</a:t>
            </a:r>
            <a:r>
              <a:rPr lang="en-GB" sz="3600" b="1" u="sng" dirty="0" smtClean="0">
                <a:latin typeface="Book Antiqua" charset="0"/>
              </a:rPr>
              <a:t>Rest</a:t>
            </a:r>
          </a:p>
          <a:p>
            <a:pPr eaLnBrk="1" hangingPunct="1"/>
            <a:endParaRPr lang="en-GB" b="1" dirty="0">
              <a:latin typeface="Book Antiqua" charset="0"/>
            </a:endParaRPr>
          </a:p>
        </p:txBody>
      </p:sp>
      <p:sp>
        <p:nvSpPr>
          <p:cNvPr id="2" name="Cloud Callout 1"/>
          <p:cNvSpPr/>
          <p:nvPr/>
        </p:nvSpPr>
        <p:spPr>
          <a:xfrm>
            <a:off x="5317762" y="900803"/>
            <a:ext cx="3024336" cy="1440160"/>
          </a:xfrm>
          <a:prstGeom prst="cloudCallout">
            <a:avLst>
              <a:gd name="adj1" fmla="val -62379"/>
              <a:gd name="adj2" fmla="val 111378"/>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400" dirty="0">
                <a:cs typeface="Arial" charset="0"/>
              </a:rPr>
              <a:t>7-8 </a:t>
            </a:r>
            <a:r>
              <a:rPr lang="en-GB" sz="2400" dirty="0" err="1">
                <a:cs typeface="Arial" charset="0"/>
              </a:rPr>
              <a:t>hrs</a:t>
            </a:r>
            <a:r>
              <a:rPr lang="en-GB" sz="2400" dirty="0">
                <a:cs typeface="Arial" charset="0"/>
              </a:rPr>
              <a:t> sleep</a:t>
            </a:r>
          </a:p>
        </p:txBody>
      </p:sp>
      <p:sp>
        <p:nvSpPr>
          <p:cNvPr id="3" name="Cloud Callout 2"/>
          <p:cNvSpPr/>
          <p:nvPr/>
        </p:nvSpPr>
        <p:spPr>
          <a:xfrm>
            <a:off x="5634036" y="5161263"/>
            <a:ext cx="3168352" cy="1312663"/>
          </a:xfrm>
          <a:prstGeom prst="cloudCallout">
            <a:avLst>
              <a:gd name="adj1" fmla="val -26129"/>
              <a:gd name="adj2" fmla="val -91690"/>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Mental &amp; Physical Rest</a:t>
            </a:r>
          </a:p>
        </p:txBody>
      </p:sp>
      <p:sp>
        <p:nvSpPr>
          <p:cNvPr id="4" name="Cloud Callout 3"/>
          <p:cNvSpPr/>
          <p:nvPr/>
        </p:nvSpPr>
        <p:spPr>
          <a:xfrm>
            <a:off x="323528" y="4255652"/>
            <a:ext cx="2808312" cy="1729840"/>
          </a:xfrm>
          <a:prstGeom prst="cloudCallout">
            <a:avLst>
              <a:gd name="adj1" fmla="val 30039"/>
              <a:gd name="adj2" fmla="val -109999"/>
            </a:avLst>
          </a:prstGeom>
          <a:solidFill>
            <a:srgbClr val="33CCC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t>Improve Coping </a:t>
            </a:r>
            <a:r>
              <a:rPr lang="en-US" sz="2400" dirty="0"/>
              <a:t>Skills</a:t>
            </a:r>
          </a:p>
        </p:txBody>
      </p:sp>
      <p:sp>
        <p:nvSpPr>
          <p:cNvPr id="5" name="Cloud Callout 4"/>
          <p:cNvSpPr/>
          <p:nvPr/>
        </p:nvSpPr>
        <p:spPr>
          <a:xfrm>
            <a:off x="827464" y="331009"/>
            <a:ext cx="2653849" cy="1139587"/>
          </a:xfrm>
          <a:prstGeom prst="cloudCallout">
            <a:avLst>
              <a:gd name="adj1" fmla="val 19094"/>
              <a:gd name="adj2" fmla="val 130493"/>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t>Eliminate Stressors</a:t>
            </a:r>
            <a:endParaRPr lang="en-US" sz="2400" dirty="0"/>
          </a:p>
        </p:txBody>
      </p:sp>
    </p:spTree>
    <p:extLst>
      <p:ext uri="{BB962C8B-B14F-4D97-AF65-F5344CB8AC3E}">
        <p14:creationId xmlns:p14="http://schemas.microsoft.com/office/powerpoint/2010/main" val="3387682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500188" y="228600"/>
            <a:ext cx="74914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lstStyle/>
          <a:p>
            <a:pPr>
              <a:defRPr/>
            </a:pPr>
            <a:endParaRPr lang="en-US" sz="4200">
              <a:solidFill>
                <a:schemeClr val="tx2"/>
              </a:solidFill>
              <a:latin typeface="Times New Roman" charset="0"/>
              <a:cs typeface="+mn-cs"/>
            </a:endParaRPr>
          </a:p>
        </p:txBody>
      </p:sp>
      <p:pic>
        <p:nvPicPr>
          <p:cNvPr id="184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9906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066800" y="4267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1800">
              <a:cs typeface="+mn-cs"/>
            </a:endParaRPr>
          </a:p>
        </p:txBody>
      </p:sp>
      <p:sp>
        <p:nvSpPr>
          <p:cNvPr id="7175" name="Rectangle 7"/>
          <p:cNvSpPr>
            <a:spLocks noChangeArrowheads="1"/>
          </p:cNvSpPr>
          <p:nvPr/>
        </p:nvSpPr>
        <p:spPr bwMode="auto">
          <a:xfrm>
            <a:off x="16120" y="4230688"/>
            <a:ext cx="4057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2400" dirty="0">
                <a:latin typeface="Comic Sans MS" charset="0"/>
                <a:cs typeface="+mn-cs"/>
              </a:rPr>
              <a:t>Alzheimer's </a:t>
            </a:r>
            <a:r>
              <a:rPr lang="en-GB" sz="2400" dirty="0" smtClean="0">
                <a:latin typeface="Comic Sans MS" charset="0"/>
                <a:cs typeface="+mn-cs"/>
              </a:rPr>
              <a:t>Disease (60%)</a:t>
            </a:r>
          </a:p>
        </p:txBody>
      </p:sp>
      <p:sp>
        <p:nvSpPr>
          <p:cNvPr id="7176" name="Text Box 8"/>
          <p:cNvSpPr txBox="1">
            <a:spLocks noChangeArrowheads="1"/>
          </p:cNvSpPr>
          <p:nvPr/>
        </p:nvSpPr>
        <p:spPr bwMode="auto">
          <a:xfrm>
            <a:off x="4470651" y="5337666"/>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2400" dirty="0" err="1" smtClean="0">
                <a:latin typeface="Comic Sans MS" charset="0"/>
                <a:cs typeface="+mn-cs"/>
              </a:rPr>
              <a:t>Korsakoff</a:t>
            </a:r>
            <a:r>
              <a:rPr lang="ga-IE" sz="2400" dirty="0" smtClean="0">
                <a:latin typeface="Comic Sans MS" charset="0"/>
              </a:rPr>
              <a:t>’</a:t>
            </a:r>
            <a:r>
              <a:rPr lang="en-GB" sz="2400" dirty="0" smtClean="0">
                <a:latin typeface="Comic Sans MS" charset="0"/>
                <a:cs typeface="+mn-cs"/>
              </a:rPr>
              <a:t>s Dementia</a:t>
            </a:r>
            <a:endParaRPr lang="en-GB" sz="2400" dirty="0">
              <a:cs typeface="+mn-cs"/>
            </a:endParaRPr>
          </a:p>
        </p:txBody>
      </p:sp>
      <p:sp>
        <p:nvSpPr>
          <p:cNvPr id="7177" name="Text Box 9"/>
          <p:cNvSpPr txBox="1">
            <a:spLocks noChangeArrowheads="1"/>
          </p:cNvSpPr>
          <p:nvPr/>
        </p:nvSpPr>
        <p:spPr bwMode="auto">
          <a:xfrm>
            <a:off x="10150" y="5012192"/>
            <a:ext cx="4357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2400" dirty="0">
                <a:latin typeface="Comic Sans MS" charset="0"/>
                <a:cs typeface="+mn-cs"/>
              </a:rPr>
              <a:t>Vascular </a:t>
            </a:r>
            <a:r>
              <a:rPr lang="en-GB" sz="2400" dirty="0" smtClean="0">
                <a:latin typeface="Comic Sans MS" charset="0"/>
                <a:cs typeface="+mn-cs"/>
              </a:rPr>
              <a:t>Dementia (20%)</a:t>
            </a:r>
            <a:endParaRPr lang="en-GB" sz="2400" dirty="0">
              <a:cs typeface="+mn-cs"/>
            </a:endParaRPr>
          </a:p>
        </p:txBody>
      </p:sp>
      <p:sp>
        <p:nvSpPr>
          <p:cNvPr id="7178" name="Text Box 10"/>
          <p:cNvSpPr txBox="1">
            <a:spLocks noChangeArrowheads="1"/>
          </p:cNvSpPr>
          <p:nvPr/>
        </p:nvSpPr>
        <p:spPr bwMode="auto">
          <a:xfrm>
            <a:off x="-56356" y="5730741"/>
            <a:ext cx="4018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2400" dirty="0" err="1">
                <a:latin typeface="Comic Sans MS" charset="0"/>
                <a:cs typeface="+mn-cs"/>
              </a:rPr>
              <a:t>Lewy</a:t>
            </a:r>
            <a:r>
              <a:rPr lang="en-GB" sz="2400" dirty="0">
                <a:latin typeface="Comic Sans MS" charset="0"/>
                <a:cs typeface="+mn-cs"/>
              </a:rPr>
              <a:t> Body </a:t>
            </a:r>
            <a:r>
              <a:rPr lang="en-GB" sz="2400" dirty="0" smtClean="0">
                <a:latin typeface="Comic Sans MS" charset="0"/>
                <a:cs typeface="+mn-cs"/>
              </a:rPr>
              <a:t>Dementia (15%)</a:t>
            </a:r>
            <a:endParaRPr lang="en-GB" sz="2400" dirty="0">
              <a:cs typeface="+mn-cs"/>
            </a:endParaRPr>
          </a:p>
        </p:txBody>
      </p:sp>
      <p:sp>
        <p:nvSpPr>
          <p:cNvPr id="7179" name="Text Box 11"/>
          <p:cNvSpPr txBox="1">
            <a:spLocks noChangeArrowheads="1"/>
          </p:cNvSpPr>
          <p:nvPr/>
        </p:nvSpPr>
        <p:spPr bwMode="auto">
          <a:xfrm>
            <a:off x="5181600" y="4835809"/>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2400" dirty="0">
                <a:latin typeface="Comic Sans MS" charset="0"/>
                <a:cs typeface="+mn-cs"/>
              </a:rPr>
              <a:t>AIDS </a:t>
            </a:r>
            <a:r>
              <a:rPr lang="en-GB" sz="2400" dirty="0" smtClean="0">
                <a:latin typeface="Comic Sans MS" charset="0"/>
                <a:cs typeface="+mn-cs"/>
              </a:rPr>
              <a:t>Dementia Complex</a:t>
            </a:r>
            <a:endParaRPr lang="en-GB" sz="2400" dirty="0">
              <a:cs typeface="+mn-cs"/>
            </a:endParaRPr>
          </a:p>
        </p:txBody>
      </p:sp>
      <p:sp>
        <p:nvSpPr>
          <p:cNvPr id="7180" name="Text Box 12"/>
          <p:cNvSpPr txBox="1">
            <a:spLocks noChangeArrowheads="1"/>
          </p:cNvSpPr>
          <p:nvPr/>
        </p:nvSpPr>
        <p:spPr bwMode="auto">
          <a:xfrm>
            <a:off x="3478664" y="3802916"/>
            <a:ext cx="50225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400" dirty="0" err="1">
                <a:latin typeface="Comic Sans MS" charset="0"/>
              </a:rPr>
              <a:t>Frontotemporal</a:t>
            </a:r>
            <a:r>
              <a:rPr lang="en-US" sz="2400" dirty="0">
                <a:latin typeface="Comic Sans MS" charset="0"/>
              </a:rPr>
              <a:t> </a:t>
            </a:r>
            <a:r>
              <a:rPr lang="en-US" sz="2400" dirty="0" smtClean="0">
                <a:latin typeface="Comic Sans MS" charset="0"/>
              </a:rPr>
              <a:t>lobe: </a:t>
            </a:r>
          </a:p>
          <a:p>
            <a:pPr algn="ctr">
              <a:defRPr/>
            </a:pPr>
            <a:r>
              <a:rPr lang="en-GB" sz="2400" dirty="0" smtClean="0">
                <a:latin typeface="Comic Sans MS" charset="0"/>
              </a:rPr>
              <a:t>Pick</a:t>
            </a:r>
            <a:r>
              <a:rPr lang="ga-IE" sz="2400" dirty="0" smtClean="0">
                <a:latin typeface="Comic Sans MS" charset="0"/>
              </a:rPr>
              <a:t>’s</a:t>
            </a:r>
            <a:r>
              <a:rPr lang="en-GB" sz="2400" dirty="0" smtClean="0">
                <a:latin typeface="Comic Sans MS" charset="0"/>
              </a:rPr>
              <a:t> </a:t>
            </a:r>
            <a:r>
              <a:rPr lang="en-GB" sz="2400" dirty="0">
                <a:latin typeface="Comic Sans MS" charset="0"/>
              </a:rPr>
              <a:t>Disease</a:t>
            </a:r>
            <a:endParaRPr lang="en-GB" sz="2400" dirty="0"/>
          </a:p>
        </p:txBody>
      </p:sp>
      <p:sp>
        <p:nvSpPr>
          <p:cNvPr id="7181" name="Text Box 13"/>
          <p:cNvSpPr txBox="1">
            <a:spLocks noChangeArrowheads="1"/>
          </p:cNvSpPr>
          <p:nvPr/>
        </p:nvSpPr>
        <p:spPr bwMode="auto">
          <a:xfrm>
            <a:off x="4572000" y="5887606"/>
            <a:ext cx="441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buClr>
                <a:schemeClr val="folHlink"/>
              </a:buClr>
              <a:buSzPct val="90000"/>
              <a:buFont typeface="Wingdings" charset="0"/>
              <a:buNone/>
              <a:defRPr/>
            </a:pPr>
            <a:r>
              <a:rPr lang="en-GB" sz="2400" dirty="0">
                <a:latin typeface="Comic Sans MS" charset="0"/>
                <a:cs typeface="+mn-cs"/>
              </a:rPr>
              <a:t>    Creutzfeldt-Jakob Disease</a:t>
            </a:r>
            <a:endParaRPr lang="en-GB" sz="2400" dirty="0">
              <a:cs typeface="+mn-cs"/>
            </a:endParaRPr>
          </a:p>
        </p:txBody>
      </p:sp>
      <p:sp>
        <p:nvSpPr>
          <p:cNvPr id="7183" name="Text Box 15"/>
          <p:cNvSpPr txBox="1">
            <a:spLocks noChangeArrowheads="1"/>
          </p:cNvSpPr>
          <p:nvPr/>
        </p:nvSpPr>
        <p:spPr bwMode="auto">
          <a:xfrm>
            <a:off x="1355725" y="2667000"/>
            <a:ext cx="13683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i="1" dirty="0">
                <a:latin typeface="Times" charset="0"/>
                <a:cs typeface="+mn-cs"/>
              </a:rPr>
              <a:t>Common</a:t>
            </a:r>
            <a:endParaRPr lang="en-GB" sz="2400" dirty="0">
              <a:cs typeface="+mn-cs"/>
            </a:endParaRPr>
          </a:p>
        </p:txBody>
      </p:sp>
      <p:sp>
        <p:nvSpPr>
          <p:cNvPr id="7184" name="Text Box 16"/>
          <p:cNvSpPr txBox="1">
            <a:spLocks noChangeArrowheads="1"/>
          </p:cNvSpPr>
          <p:nvPr/>
        </p:nvSpPr>
        <p:spPr bwMode="auto">
          <a:xfrm>
            <a:off x="5327650" y="2667000"/>
            <a:ext cx="19407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i="1" dirty="0">
                <a:latin typeface="Times" charset="0"/>
                <a:cs typeface="+mn-cs"/>
              </a:rPr>
              <a:t>Less common</a:t>
            </a:r>
            <a:endParaRPr lang="en-GB" sz="2400" dirty="0">
              <a:cs typeface="+mn-cs"/>
            </a:endParaRPr>
          </a:p>
        </p:txBody>
      </p:sp>
      <p:sp>
        <p:nvSpPr>
          <p:cNvPr id="2" name="TextBox 1"/>
          <p:cNvSpPr txBox="1"/>
          <p:nvPr/>
        </p:nvSpPr>
        <p:spPr>
          <a:xfrm>
            <a:off x="6175623" y="3227294"/>
            <a:ext cx="652518" cy="369332"/>
          </a:xfrm>
          <a:prstGeom prst="rect">
            <a:avLst/>
          </a:prstGeom>
          <a:noFill/>
        </p:spPr>
        <p:txBody>
          <a:bodyPr wrap="square" rtlCol="0">
            <a:spAutoFit/>
          </a:bodyPr>
          <a:lstStyle/>
          <a:p>
            <a:r>
              <a:rPr lang="en-US" dirty="0" smtClean="0"/>
              <a:t>10%</a:t>
            </a:r>
            <a:endParaRPr lang="en-US" dirty="0"/>
          </a:p>
        </p:txBody>
      </p:sp>
      <p:sp>
        <p:nvSpPr>
          <p:cNvPr id="3" name="TextBox 2"/>
          <p:cNvSpPr txBox="1"/>
          <p:nvPr/>
        </p:nvSpPr>
        <p:spPr>
          <a:xfrm>
            <a:off x="1677905" y="3157387"/>
            <a:ext cx="652519" cy="369332"/>
          </a:xfrm>
          <a:prstGeom prst="rect">
            <a:avLst/>
          </a:prstGeom>
          <a:noFill/>
        </p:spPr>
        <p:txBody>
          <a:bodyPr wrap="square" rtlCol="0">
            <a:spAutoFit/>
          </a:bodyPr>
          <a:lstStyle/>
          <a:p>
            <a:r>
              <a:rPr lang="en-US" dirty="0" smtClean="0"/>
              <a:t>90%</a:t>
            </a:r>
            <a:endParaRPr lang="en-US" dirty="0"/>
          </a:p>
        </p:txBody>
      </p:sp>
      <p:sp>
        <p:nvSpPr>
          <p:cNvPr id="4" name="TextBox 3"/>
          <p:cNvSpPr txBox="1"/>
          <p:nvPr/>
        </p:nvSpPr>
        <p:spPr>
          <a:xfrm>
            <a:off x="3449026" y="3005927"/>
            <a:ext cx="1456515" cy="369332"/>
          </a:xfrm>
          <a:prstGeom prst="rect">
            <a:avLst/>
          </a:prstGeom>
          <a:noFill/>
        </p:spPr>
        <p:txBody>
          <a:bodyPr wrap="square" rtlCol="0">
            <a:spAutoFit/>
          </a:bodyPr>
          <a:lstStyle/>
          <a:p>
            <a:r>
              <a:rPr lang="en-US" dirty="0" smtClean="0"/>
              <a:t>% </a:t>
            </a:r>
            <a:r>
              <a:rPr lang="en-US" dirty="0" err="1" smtClean="0"/>
              <a:t>Approx</a:t>
            </a:r>
            <a:endParaRPr lang="en-US" dirty="0"/>
          </a:p>
        </p:txBody>
      </p:sp>
    </p:spTree>
    <p:extLst>
      <p:ext uri="{BB962C8B-B14F-4D97-AF65-F5344CB8AC3E}">
        <p14:creationId xmlns:p14="http://schemas.microsoft.com/office/powerpoint/2010/main" val="227514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ctrTitle"/>
          </p:nvPr>
        </p:nvSpPr>
        <p:spPr>
          <a:xfrm>
            <a:off x="683568" y="2204864"/>
            <a:ext cx="8147304" cy="1344168"/>
          </a:xfrm>
          <a:extLst/>
        </p:spPr>
        <p:txBody>
          <a:bodyPr/>
          <a:lstStyle/>
          <a:p>
            <a:pPr fontAlgn="auto">
              <a:spcAft>
                <a:spcPts val="0"/>
              </a:spcAft>
              <a:defRPr/>
            </a:pPr>
            <a:r>
              <a:rPr lang="en-GB" dirty="0" smtClean="0"/>
              <a:t>Reduce your </a:t>
            </a:r>
            <a:r>
              <a:rPr lang="en-GB" b="1" u="sng" dirty="0" smtClean="0"/>
              <a:t>RISK</a:t>
            </a:r>
          </a:p>
        </p:txBody>
      </p:sp>
      <p:sp>
        <p:nvSpPr>
          <p:cNvPr id="161797" name="Rectangle 5"/>
          <p:cNvSpPr>
            <a:spLocks noGrp="1" noChangeArrowheads="1"/>
          </p:cNvSpPr>
          <p:nvPr>
            <p:ph type="subTitle" idx="1"/>
          </p:nvPr>
        </p:nvSpPr>
        <p:spPr>
          <a:xfrm>
            <a:off x="755576" y="4149080"/>
            <a:ext cx="8147304" cy="667512"/>
          </a:xfrm>
          <a:extLst/>
        </p:spPr>
        <p:txBody>
          <a:bodyPr>
            <a:normAutofit fontScale="92500" lnSpcReduction="10000"/>
          </a:bodyPr>
          <a:lstStyle/>
          <a:p>
            <a:pPr fontAlgn="auto">
              <a:spcAft>
                <a:spcPts val="0"/>
              </a:spcAft>
              <a:defRPr/>
            </a:pPr>
            <a:r>
              <a:rPr lang="en-GB" sz="4400" dirty="0" smtClean="0"/>
              <a:t>Increase your </a:t>
            </a:r>
            <a:r>
              <a:rPr lang="en-GB" sz="4400" b="1" u="sng" dirty="0" smtClean="0"/>
              <a:t>RESERVE</a:t>
            </a:r>
          </a:p>
        </p:txBody>
      </p:sp>
      <p:sp>
        <p:nvSpPr>
          <p:cNvPr id="161799" name="Text Box 7"/>
          <p:cNvSpPr txBox="1">
            <a:spLocks noChangeArrowheads="1"/>
          </p:cNvSpPr>
          <p:nvPr/>
        </p:nvSpPr>
        <p:spPr bwMode="auto">
          <a:xfrm>
            <a:off x="684213" y="765175"/>
            <a:ext cx="2592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3000" dirty="0">
                <a:cs typeface="Arial" charset="0"/>
              </a:rPr>
              <a:t>Remember …</a:t>
            </a:r>
          </a:p>
        </p:txBody>
      </p:sp>
    </p:spTree>
    <p:extLst>
      <p:ext uri="{BB962C8B-B14F-4D97-AF65-F5344CB8AC3E}">
        <p14:creationId xmlns:p14="http://schemas.microsoft.com/office/powerpoint/2010/main" val="2800864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title"/>
          </p:nvPr>
        </p:nvSpPr>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TYPES …</a:t>
            </a:r>
          </a:p>
        </p:txBody>
      </p:sp>
      <p:sp>
        <p:nvSpPr>
          <p:cNvPr id="39938" name="Rectangle 6"/>
          <p:cNvSpPr>
            <a:spLocks noGrp="1" noChangeArrowheads="1"/>
          </p:cNvSpPr>
          <p:nvPr>
            <p:ph idx="1"/>
          </p:nvPr>
        </p:nvSpPr>
        <p:spPr>
          <a:xfrm>
            <a:off x="526144" y="2060575"/>
            <a:ext cx="8251371" cy="4530725"/>
          </a:xfrm>
        </p:spPr>
        <p:txBody>
          <a:bodyPr>
            <a:normAutofit/>
          </a:bodyPr>
          <a:lstStyle/>
          <a:p>
            <a:pPr eaLnBrk="1" hangingPunct="1"/>
            <a:r>
              <a:rPr lang="en-GB" sz="3200" dirty="0" smtClean="0">
                <a:latin typeface="Comic Sans MS" charset="0"/>
              </a:rPr>
              <a:t>Alzheimer</a:t>
            </a:r>
            <a:r>
              <a:rPr lang="ga-IE" sz="3200" dirty="0" smtClean="0">
                <a:latin typeface="Arial" charset="0"/>
                <a:ea typeface="ＭＳ 明朝" charset="0"/>
                <a:cs typeface="ＭＳ 明朝" charset="0"/>
              </a:rPr>
              <a:t>’</a:t>
            </a:r>
            <a:r>
              <a:rPr lang="en-GB" altLang="ja-JP" sz="3200" dirty="0" smtClean="0">
                <a:latin typeface="Comic Sans MS" charset="0"/>
              </a:rPr>
              <a:t>s </a:t>
            </a:r>
            <a:r>
              <a:rPr lang="en-GB" altLang="ja-JP" sz="3200" dirty="0">
                <a:latin typeface="Comic Sans MS" charset="0"/>
              </a:rPr>
              <a:t>type dementia  (50-70%)</a:t>
            </a:r>
          </a:p>
          <a:p>
            <a:pPr eaLnBrk="1" hangingPunct="1"/>
            <a:r>
              <a:rPr lang="en-GB" sz="3200" dirty="0">
                <a:latin typeface="Comic Sans MS" charset="0"/>
              </a:rPr>
              <a:t>Vascular dementia (10-20%)</a:t>
            </a:r>
          </a:p>
          <a:p>
            <a:pPr eaLnBrk="1" hangingPunct="1"/>
            <a:r>
              <a:rPr lang="en-GB" sz="3200" dirty="0">
                <a:latin typeface="Comic Sans MS" charset="0"/>
              </a:rPr>
              <a:t>Mixed dementia (15-20%)</a:t>
            </a:r>
          </a:p>
          <a:p>
            <a:pPr eaLnBrk="1" hangingPunct="1"/>
            <a:r>
              <a:rPr lang="en-GB" sz="3200" dirty="0" err="1">
                <a:latin typeface="Comic Sans MS" charset="0"/>
              </a:rPr>
              <a:t>Lewy</a:t>
            </a:r>
            <a:r>
              <a:rPr lang="en-GB" sz="3200" dirty="0">
                <a:latin typeface="Comic Sans MS" charset="0"/>
              </a:rPr>
              <a:t> Body dementia (15%)</a:t>
            </a:r>
          </a:p>
          <a:p>
            <a:pPr eaLnBrk="1" hangingPunct="1"/>
            <a:r>
              <a:rPr lang="en-GB" sz="3200" dirty="0">
                <a:latin typeface="Comic Sans MS" charset="0"/>
              </a:rPr>
              <a:t>Other (10%)</a:t>
            </a:r>
          </a:p>
        </p:txBody>
      </p:sp>
    </p:spTree>
    <p:extLst>
      <p:ext uri="{BB962C8B-B14F-4D97-AF65-F5344CB8AC3E}">
        <p14:creationId xmlns:p14="http://schemas.microsoft.com/office/powerpoint/2010/main" val="614942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98475" y="-100013"/>
            <a:ext cx="8147050" cy="1452563"/>
          </a:xfrm>
        </p:spPr>
        <p:txBody>
          <a:bodyPr rtlCol="0">
            <a:noAutofit/>
          </a:bodyPr>
          <a:lstStyle/>
          <a:p>
            <a:pPr eaLnBrk="1" fontAlgn="auto" hangingPunct="1">
              <a:spcAft>
                <a:spcPts val="0"/>
              </a:spcAft>
              <a:defRPr/>
            </a:pPr>
            <a:r>
              <a:rPr lang="en-GB" sz="4000" b="1" dirty="0" smtClean="0">
                <a:solidFill>
                  <a:srgbClr val="FF0000"/>
                </a:solidFill>
                <a:effectLst>
                  <a:outerShdw blurRad="38100" dist="38100" dir="2700000" algn="tl">
                    <a:srgbClr val="000000"/>
                  </a:outerShdw>
                </a:effectLst>
                <a:latin typeface="Comic Sans MS" charset="0"/>
                <a:ea typeface="+mj-ea"/>
                <a:cs typeface="+mj-cs"/>
              </a:rPr>
              <a:t>Alzheimer</a:t>
            </a:r>
            <a:r>
              <a:rPr lang="ga-IE" sz="4000" b="1" dirty="0" smtClean="0">
                <a:solidFill>
                  <a:srgbClr val="FF0000"/>
                </a:solidFill>
                <a:effectLst>
                  <a:outerShdw blurRad="38100" dist="38100" dir="2700000" algn="tl">
                    <a:srgbClr val="000000"/>
                  </a:outerShdw>
                </a:effectLst>
                <a:latin typeface="Arial"/>
                <a:ea typeface="+mj-ea"/>
                <a:cs typeface="+mj-cs"/>
              </a:rPr>
              <a:t>’</a:t>
            </a:r>
            <a:r>
              <a:rPr lang="en-GB" sz="4000" b="1" dirty="0" smtClean="0">
                <a:solidFill>
                  <a:srgbClr val="FF0000"/>
                </a:solidFill>
                <a:effectLst>
                  <a:outerShdw blurRad="38100" dist="38100" dir="2700000" algn="tl">
                    <a:srgbClr val="000000"/>
                  </a:outerShdw>
                </a:effectLst>
                <a:latin typeface="Comic Sans MS" charset="0"/>
                <a:ea typeface="+mj-ea"/>
                <a:cs typeface="+mj-cs"/>
              </a:rPr>
              <a:t>s Dementia</a:t>
            </a:r>
          </a:p>
        </p:txBody>
      </p:sp>
      <p:sp>
        <p:nvSpPr>
          <p:cNvPr id="106500" name="Rectangle 4"/>
          <p:cNvSpPr>
            <a:spLocks noGrp="1" noChangeArrowheads="1"/>
          </p:cNvSpPr>
          <p:nvPr>
            <p:ph idx="1"/>
          </p:nvPr>
        </p:nvSpPr>
        <p:spPr>
          <a:xfrm>
            <a:off x="573093" y="1951795"/>
            <a:ext cx="8147578" cy="4530725"/>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rtlCol="0">
            <a:noAutofit/>
          </a:bodyPr>
          <a:lstStyle/>
          <a:p>
            <a:pPr eaLnBrk="1" fontAlgn="auto" hangingPunct="1">
              <a:lnSpc>
                <a:spcPct val="90000"/>
              </a:lnSpc>
              <a:spcAft>
                <a:spcPts val="0"/>
              </a:spcAft>
              <a:buClr>
                <a:schemeClr val="tx1">
                  <a:lumMod val="75000"/>
                  <a:lumOff val="25000"/>
                </a:schemeClr>
              </a:buClr>
              <a:buFont typeface="Arial"/>
              <a:buChar char="•"/>
              <a:defRPr/>
            </a:pPr>
            <a:r>
              <a:rPr lang="en-GB" sz="3000" dirty="0" smtClean="0">
                <a:solidFill>
                  <a:srgbClr val="FFFFFF"/>
                </a:solidFill>
                <a:latin typeface="Comic Sans MS" charset="0"/>
                <a:ea typeface="+mn-ea"/>
                <a:cs typeface="+mn-cs"/>
              </a:rPr>
              <a:t>Cause – unknown,</a:t>
            </a:r>
            <a:r>
              <a:rPr lang="en-GB" sz="3000" dirty="0" smtClean="0">
                <a:solidFill>
                  <a:srgbClr val="FFFFFF"/>
                </a:solidFill>
                <a:latin typeface="Comic Sans MS" charset="0"/>
              </a:rPr>
              <a:t> i</a:t>
            </a:r>
            <a:r>
              <a:rPr lang="en-GB" sz="3000" dirty="0" smtClean="0">
                <a:solidFill>
                  <a:srgbClr val="FFFFFF"/>
                </a:solidFill>
                <a:latin typeface="Comic Sans MS" charset="0"/>
                <a:ea typeface="+mn-ea"/>
                <a:cs typeface="+mn-cs"/>
              </a:rPr>
              <a:t>nsidious onset &amp; gradual </a:t>
            </a:r>
            <a:r>
              <a:rPr lang="en-GB" sz="3000" dirty="0" smtClean="0">
                <a:solidFill>
                  <a:srgbClr val="FFFFFF"/>
                </a:solidFill>
                <a:latin typeface="Comic Sans MS" charset="0"/>
                <a:ea typeface="+mn-ea"/>
                <a:cs typeface="+mn-cs"/>
              </a:rPr>
              <a:t>progression.</a:t>
            </a:r>
            <a:endParaRPr lang="en-GB" sz="3000" dirty="0" smtClean="0">
              <a:solidFill>
                <a:srgbClr val="FFFFFF"/>
              </a:solidFill>
              <a:latin typeface="Comic Sans MS" charset="0"/>
              <a:ea typeface="+mn-ea"/>
              <a:cs typeface="+mn-cs"/>
            </a:endParaRPr>
          </a:p>
          <a:p>
            <a:pPr eaLnBrk="1" fontAlgn="auto" hangingPunct="1">
              <a:lnSpc>
                <a:spcPct val="90000"/>
              </a:lnSpc>
              <a:spcAft>
                <a:spcPts val="0"/>
              </a:spcAft>
              <a:buClr>
                <a:schemeClr val="tx1">
                  <a:lumMod val="75000"/>
                  <a:lumOff val="25000"/>
                </a:schemeClr>
              </a:buClr>
              <a:buFont typeface="Arial"/>
              <a:buChar char="•"/>
              <a:defRPr/>
            </a:pPr>
            <a:r>
              <a:rPr lang="en-GB" sz="3000" dirty="0" smtClean="0">
                <a:solidFill>
                  <a:srgbClr val="FFFFFF"/>
                </a:solidFill>
                <a:latin typeface="Comic Sans MS" charset="0"/>
                <a:ea typeface="+mn-ea"/>
                <a:cs typeface="+mn-cs"/>
              </a:rPr>
              <a:t>Memory </a:t>
            </a:r>
            <a:r>
              <a:rPr lang="en-GB" sz="3000" dirty="0" smtClean="0">
                <a:solidFill>
                  <a:srgbClr val="FFFFFF"/>
                </a:solidFill>
                <a:latin typeface="Comic Sans MS" charset="0"/>
                <a:ea typeface="+mn-ea"/>
                <a:cs typeface="+mn-cs"/>
              </a:rPr>
              <a:t>impairment.</a:t>
            </a:r>
            <a:endParaRPr lang="en-GB" sz="3000" dirty="0" smtClean="0">
              <a:solidFill>
                <a:srgbClr val="FFFFFF"/>
              </a:solidFill>
              <a:latin typeface="Comic Sans MS" charset="0"/>
              <a:ea typeface="+mn-ea"/>
              <a:cs typeface="+mn-cs"/>
            </a:endParaRPr>
          </a:p>
          <a:p>
            <a:pPr eaLnBrk="1" fontAlgn="auto" hangingPunct="1">
              <a:lnSpc>
                <a:spcPct val="90000"/>
              </a:lnSpc>
              <a:spcAft>
                <a:spcPts val="0"/>
              </a:spcAft>
              <a:buClr>
                <a:schemeClr val="tx1">
                  <a:lumMod val="75000"/>
                  <a:lumOff val="25000"/>
                </a:schemeClr>
              </a:buClr>
              <a:buFont typeface="Arial"/>
              <a:buChar char="•"/>
              <a:defRPr/>
            </a:pPr>
            <a:r>
              <a:rPr lang="en-GB" sz="3000" dirty="0" smtClean="0">
                <a:solidFill>
                  <a:srgbClr val="FFFFFF"/>
                </a:solidFill>
                <a:latin typeface="Comic Sans MS" charset="0"/>
                <a:ea typeface="+mn-ea"/>
                <a:cs typeface="+mn-cs"/>
              </a:rPr>
              <a:t>Impairment of 1 or more of the following:</a:t>
            </a:r>
          </a:p>
          <a:p>
            <a:pPr lvl="1" eaLnBrk="1" fontAlgn="auto" hangingPunct="1">
              <a:lnSpc>
                <a:spcPct val="90000"/>
              </a:lnSpc>
              <a:spcAft>
                <a:spcPts val="0"/>
              </a:spcAft>
              <a:buClr>
                <a:schemeClr val="tx1">
                  <a:lumMod val="50000"/>
                  <a:lumOff val="50000"/>
                </a:schemeClr>
              </a:buClr>
              <a:buFont typeface="Arial"/>
              <a:buChar char="•"/>
              <a:defRPr/>
            </a:pPr>
            <a:r>
              <a:rPr lang="en-GB" sz="3000" dirty="0" smtClean="0">
                <a:solidFill>
                  <a:srgbClr val="FFFFFF"/>
                </a:solidFill>
                <a:latin typeface="Comic Sans MS" charset="0"/>
                <a:ea typeface="+mn-ea"/>
              </a:rPr>
              <a:t> -</a:t>
            </a:r>
            <a:r>
              <a:rPr lang="en-GB" sz="2400" dirty="0" smtClean="0">
                <a:solidFill>
                  <a:srgbClr val="FFFFFF"/>
                </a:solidFill>
                <a:latin typeface="Comic Sans MS" charset="0"/>
                <a:ea typeface="+mn-ea"/>
              </a:rPr>
              <a:t>Aphasia	- </a:t>
            </a:r>
            <a:r>
              <a:rPr lang="en-GB" sz="2400" dirty="0" err="1" smtClean="0">
                <a:solidFill>
                  <a:srgbClr val="FFFFFF"/>
                </a:solidFill>
                <a:latin typeface="Comic Sans MS" charset="0"/>
                <a:ea typeface="+mn-ea"/>
              </a:rPr>
              <a:t>Agnosia</a:t>
            </a:r>
            <a:r>
              <a:rPr lang="en-GB" sz="2400" dirty="0" smtClean="0">
                <a:solidFill>
                  <a:srgbClr val="FFFFFF"/>
                </a:solidFill>
                <a:latin typeface="Comic Sans MS" charset="0"/>
                <a:ea typeface="+mn-ea"/>
              </a:rPr>
              <a:t>	- Apraxia</a:t>
            </a:r>
          </a:p>
          <a:p>
            <a:pPr lvl="1" eaLnBrk="1" fontAlgn="auto" hangingPunct="1">
              <a:lnSpc>
                <a:spcPct val="90000"/>
              </a:lnSpc>
              <a:spcAft>
                <a:spcPts val="0"/>
              </a:spcAft>
              <a:buClr>
                <a:schemeClr val="tx1">
                  <a:lumMod val="50000"/>
                  <a:lumOff val="50000"/>
                </a:schemeClr>
              </a:buClr>
              <a:buFont typeface="Arial"/>
              <a:buChar char="•"/>
              <a:defRPr/>
            </a:pPr>
            <a:r>
              <a:rPr lang="en-GB" sz="2400" dirty="0" smtClean="0">
                <a:solidFill>
                  <a:srgbClr val="FFFFFF"/>
                </a:solidFill>
                <a:latin typeface="Comic Sans MS" charset="0"/>
                <a:ea typeface="+mn-ea"/>
              </a:rPr>
              <a:t>Disturbances in executive function</a:t>
            </a:r>
          </a:p>
          <a:p>
            <a:pPr>
              <a:lnSpc>
                <a:spcPct val="90000"/>
              </a:lnSpc>
              <a:buClr>
                <a:schemeClr val="tx1">
                  <a:lumMod val="50000"/>
                  <a:lumOff val="50000"/>
                </a:schemeClr>
              </a:buClr>
              <a:buFont typeface="Arial"/>
              <a:buChar char="•"/>
              <a:defRPr/>
            </a:pPr>
            <a:r>
              <a:rPr lang="en-GB" sz="3400" dirty="0" err="1" smtClean="0">
                <a:solidFill>
                  <a:srgbClr val="FFFFFF"/>
                </a:solidFill>
                <a:latin typeface="Comic Sans MS" charset="0"/>
              </a:rPr>
              <a:t>Biop</a:t>
            </a:r>
            <a:r>
              <a:rPr lang="en-GB" sz="3400" dirty="0" err="1" smtClean="0">
                <a:solidFill>
                  <a:srgbClr val="FFFFFF"/>
                </a:solidFill>
                <a:latin typeface="Comic Sans MS" charset="0"/>
              </a:rPr>
              <a:t>sychosocial</a:t>
            </a:r>
            <a:r>
              <a:rPr lang="en-GB" sz="3400" dirty="0" smtClean="0">
                <a:solidFill>
                  <a:srgbClr val="FFFFFF"/>
                </a:solidFill>
                <a:latin typeface="Comic Sans MS" charset="0"/>
              </a:rPr>
              <a:t> approach.</a:t>
            </a:r>
            <a:endParaRPr lang="en-GB" sz="3400" dirty="0">
              <a:solidFill>
                <a:srgbClr val="FFFFFF"/>
              </a:solidFill>
              <a:latin typeface="Comic Sans MS" charset="0"/>
            </a:endParaRPr>
          </a:p>
        </p:txBody>
      </p:sp>
    </p:spTree>
    <p:extLst>
      <p:ext uri="{BB962C8B-B14F-4D97-AF65-F5344CB8AC3E}">
        <p14:creationId xmlns:p14="http://schemas.microsoft.com/office/powerpoint/2010/main" val="41379542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Vascular Dementia</a:t>
            </a:r>
          </a:p>
        </p:txBody>
      </p:sp>
      <p:sp>
        <p:nvSpPr>
          <p:cNvPr id="44034" name="Rectangle 3"/>
          <p:cNvSpPr>
            <a:spLocks noGrp="1" noChangeArrowheads="1"/>
          </p:cNvSpPr>
          <p:nvPr>
            <p:ph idx="1"/>
          </p:nvPr>
        </p:nvSpPr>
        <p:spPr>
          <a:xfrm>
            <a:off x="765175" y="1801726"/>
            <a:ext cx="7612064" cy="4711066"/>
          </a:xfrm>
        </p:spPr>
        <p:txBody>
          <a:bodyPr>
            <a:normAutofit fontScale="92500" lnSpcReduction="10000"/>
          </a:bodyPr>
          <a:lstStyle/>
          <a:p>
            <a:pPr eaLnBrk="1" hangingPunct="1"/>
            <a:r>
              <a:rPr lang="en-GB" dirty="0" smtClean="0">
                <a:solidFill>
                  <a:srgbClr val="FFFFFF"/>
                </a:solidFill>
                <a:latin typeface="Comic Sans MS" charset="0"/>
              </a:rPr>
              <a:t>Interrupted b</a:t>
            </a:r>
            <a:r>
              <a:rPr lang="en-GB" sz="2400" dirty="0" smtClean="0">
                <a:solidFill>
                  <a:srgbClr val="FFFFFF"/>
                </a:solidFill>
                <a:latin typeface="Comic Sans MS" charset="0"/>
              </a:rPr>
              <a:t>lood </a:t>
            </a:r>
            <a:r>
              <a:rPr lang="en-GB" sz="2400" dirty="0">
                <a:solidFill>
                  <a:srgbClr val="FFFFFF"/>
                </a:solidFill>
                <a:latin typeface="Comic Sans MS" charset="0"/>
              </a:rPr>
              <a:t>supply to the </a:t>
            </a:r>
            <a:r>
              <a:rPr lang="en-GB" sz="2400" dirty="0" smtClean="0">
                <a:solidFill>
                  <a:srgbClr val="FFFFFF"/>
                </a:solidFill>
                <a:latin typeface="Comic Sans MS" charset="0"/>
              </a:rPr>
              <a:t>brain.</a:t>
            </a:r>
            <a:endParaRPr lang="en-GB" sz="2400" dirty="0">
              <a:solidFill>
                <a:srgbClr val="FFFFFF"/>
              </a:solidFill>
              <a:latin typeface="Comic Sans MS" charset="0"/>
            </a:endParaRPr>
          </a:p>
          <a:p>
            <a:pPr lvl="2" eaLnBrk="1" hangingPunct="1"/>
            <a:r>
              <a:rPr lang="en-GB" sz="2400" dirty="0">
                <a:solidFill>
                  <a:srgbClr val="FFFFFF"/>
                </a:solidFill>
                <a:latin typeface="Comic Sans MS" charset="0"/>
              </a:rPr>
              <a:t>Death of brain cells</a:t>
            </a:r>
          </a:p>
          <a:p>
            <a:pPr eaLnBrk="1" hangingPunct="1"/>
            <a:r>
              <a:rPr lang="en-GB" sz="2400" dirty="0">
                <a:solidFill>
                  <a:srgbClr val="FFFFFF"/>
                </a:solidFill>
                <a:latin typeface="Comic Sans MS" charset="0"/>
              </a:rPr>
              <a:t>Risk associated with:</a:t>
            </a:r>
          </a:p>
          <a:p>
            <a:pPr lvl="2" eaLnBrk="1" hangingPunct="1"/>
            <a:r>
              <a:rPr lang="en-GB" sz="2400" dirty="0">
                <a:solidFill>
                  <a:srgbClr val="FFFFFF"/>
                </a:solidFill>
                <a:latin typeface="Comic Sans MS" charset="0"/>
              </a:rPr>
              <a:t>Cardiovascular </a:t>
            </a:r>
            <a:r>
              <a:rPr lang="en-GB" sz="2400" dirty="0" smtClean="0">
                <a:solidFill>
                  <a:srgbClr val="FFFFFF"/>
                </a:solidFill>
                <a:latin typeface="Comic Sans MS" charset="0"/>
              </a:rPr>
              <a:t>disease &amp; diabetes</a:t>
            </a:r>
          </a:p>
          <a:p>
            <a:r>
              <a:rPr lang="en-GB" u="sng" dirty="0" smtClean="0">
                <a:solidFill>
                  <a:srgbClr val="FFFFFF"/>
                </a:solidFill>
                <a:latin typeface="Comic Sans MS" charset="0"/>
              </a:rPr>
              <a:t>Memory</a:t>
            </a:r>
            <a:r>
              <a:rPr lang="en-GB" dirty="0" smtClean="0">
                <a:solidFill>
                  <a:srgbClr val="FFFFFF"/>
                </a:solidFill>
                <a:latin typeface="Comic Sans MS" charset="0"/>
              </a:rPr>
              <a:t> </a:t>
            </a:r>
            <a:r>
              <a:rPr lang="en-GB" dirty="0">
                <a:solidFill>
                  <a:srgbClr val="FFFFFF"/>
                </a:solidFill>
                <a:latin typeface="Comic Sans MS" charset="0"/>
              </a:rPr>
              <a:t>impairment – not always the first </a:t>
            </a:r>
            <a:r>
              <a:rPr lang="en-GB" dirty="0" smtClean="0">
                <a:solidFill>
                  <a:srgbClr val="FFFFFF"/>
                </a:solidFill>
                <a:latin typeface="Comic Sans MS" charset="0"/>
              </a:rPr>
              <a:t>sign.</a:t>
            </a:r>
            <a:endParaRPr lang="en-GB" dirty="0" smtClean="0">
              <a:solidFill>
                <a:srgbClr val="FFFFFF"/>
              </a:solidFill>
              <a:latin typeface="Comic Sans MS" charset="0"/>
            </a:endParaRPr>
          </a:p>
          <a:p>
            <a:r>
              <a:rPr lang="en-GB" dirty="0" smtClean="0">
                <a:solidFill>
                  <a:srgbClr val="FFFFFF"/>
                </a:solidFill>
                <a:latin typeface="Comic Sans MS" charset="0"/>
              </a:rPr>
              <a:t>Reduced </a:t>
            </a:r>
            <a:r>
              <a:rPr lang="en-GB" dirty="0">
                <a:solidFill>
                  <a:srgbClr val="FFFFFF"/>
                </a:solidFill>
                <a:latin typeface="Comic Sans MS" charset="0"/>
              </a:rPr>
              <a:t>ability to </a:t>
            </a:r>
            <a:r>
              <a:rPr lang="en-GB" u="sng" dirty="0" smtClean="0">
                <a:solidFill>
                  <a:srgbClr val="FFFFFF"/>
                </a:solidFill>
                <a:latin typeface="Comic Sans MS" charset="0"/>
              </a:rPr>
              <a:t>concentrate.</a:t>
            </a:r>
            <a:endParaRPr lang="en-GB" u="sng" dirty="0" smtClean="0">
              <a:solidFill>
                <a:srgbClr val="FFFFFF"/>
              </a:solidFill>
              <a:latin typeface="Comic Sans MS" charset="0"/>
            </a:endParaRPr>
          </a:p>
          <a:p>
            <a:r>
              <a:rPr lang="en-GB" u="sng" dirty="0" smtClean="0">
                <a:solidFill>
                  <a:srgbClr val="FFFFFF"/>
                </a:solidFill>
                <a:latin typeface="Comic Sans MS" charset="0"/>
              </a:rPr>
              <a:t>Personality</a:t>
            </a:r>
            <a:r>
              <a:rPr lang="en-GB" dirty="0" smtClean="0">
                <a:solidFill>
                  <a:srgbClr val="FFFFFF"/>
                </a:solidFill>
                <a:latin typeface="Comic Sans MS" charset="0"/>
              </a:rPr>
              <a:t> </a:t>
            </a:r>
            <a:r>
              <a:rPr lang="en-GB" dirty="0">
                <a:solidFill>
                  <a:srgbClr val="FFFFFF"/>
                </a:solidFill>
                <a:latin typeface="Comic Sans MS" charset="0"/>
              </a:rPr>
              <a:t>may be </a:t>
            </a:r>
            <a:r>
              <a:rPr lang="en-GB" dirty="0" smtClean="0">
                <a:solidFill>
                  <a:srgbClr val="FFFFFF"/>
                </a:solidFill>
                <a:latin typeface="Comic Sans MS" charset="0"/>
              </a:rPr>
              <a:t>unaffected.</a:t>
            </a:r>
            <a:endParaRPr lang="en-GB" dirty="0" smtClean="0">
              <a:solidFill>
                <a:srgbClr val="FFFFFF"/>
              </a:solidFill>
              <a:latin typeface="Comic Sans MS" charset="0"/>
            </a:endParaRPr>
          </a:p>
          <a:p>
            <a:r>
              <a:rPr lang="en-GB" u="sng" dirty="0" smtClean="0">
                <a:solidFill>
                  <a:srgbClr val="FFFFFF"/>
                </a:solidFill>
                <a:latin typeface="Comic Sans MS" charset="0"/>
              </a:rPr>
              <a:t>Insight</a:t>
            </a:r>
            <a:r>
              <a:rPr lang="en-GB" dirty="0" smtClean="0">
                <a:solidFill>
                  <a:srgbClr val="FFFFFF"/>
                </a:solidFill>
                <a:latin typeface="Comic Sans MS" charset="0"/>
              </a:rPr>
              <a:t> </a:t>
            </a:r>
            <a:r>
              <a:rPr lang="en-GB" dirty="0">
                <a:solidFill>
                  <a:srgbClr val="FFFFFF"/>
                </a:solidFill>
                <a:latin typeface="Comic Sans MS" charset="0"/>
              </a:rPr>
              <a:t>may be present for much </a:t>
            </a:r>
            <a:r>
              <a:rPr lang="en-GB" dirty="0" smtClean="0">
                <a:solidFill>
                  <a:srgbClr val="FFFFFF"/>
                </a:solidFill>
                <a:latin typeface="Comic Sans MS" charset="0"/>
              </a:rPr>
              <a:t>longer.</a:t>
            </a:r>
            <a:endParaRPr lang="en-GB" dirty="0" smtClean="0">
              <a:solidFill>
                <a:srgbClr val="FFFFFF"/>
              </a:solidFill>
              <a:latin typeface="Comic Sans MS" charset="0"/>
            </a:endParaRPr>
          </a:p>
          <a:p>
            <a:r>
              <a:rPr lang="en-GB" u="sng" dirty="0" smtClean="0">
                <a:solidFill>
                  <a:srgbClr val="FFFFFF"/>
                </a:solidFill>
                <a:latin typeface="Comic Sans MS" charset="0"/>
              </a:rPr>
              <a:t>Depression</a:t>
            </a:r>
            <a:r>
              <a:rPr lang="en-GB" dirty="0" smtClean="0">
                <a:solidFill>
                  <a:srgbClr val="FFFFFF"/>
                </a:solidFill>
                <a:latin typeface="Comic Sans MS" charset="0"/>
              </a:rPr>
              <a:t> </a:t>
            </a:r>
            <a:r>
              <a:rPr lang="en-GB" dirty="0" smtClean="0">
                <a:solidFill>
                  <a:srgbClr val="FFFFFF"/>
                </a:solidFill>
                <a:latin typeface="Comic Sans MS" charset="0"/>
              </a:rPr>
              <a:t>is not uncommon.</a:t>
            </a:r>
            <a:endParaRPr lang="en-GB" dirty="0">
              <a:solidFill>
                <a:srgbClr val="FFFFFF"/>
              </a:solidFill>
              <a:latin typeface="Comic Sans MS" charset="0"/>
            </a:endParaRPr>
          </a:p>
          <a:p>
            <a:pPr eaLnBrk="1" hangingPunct="1"/>
            <a:endParaRPr lang="en-GB" dirty="0">
              <a:solidFill>
                <a:srgbClr val="FFFFFF"/>
              </a:solidFill>
              <a:latin typeface="Comic Sans MS" charset="0"/>
            </a:endParaRPr>
          </a:p>
        </p:txBody>
      </p:sp>
    </p:spTree>
    <p:extLst>
      <p:ext uri="{BB962C8B-B14F-4D97-AF65-F5344CB8AC3E}">
        <p14:creationId xmlns:p14="http://schemas.microsoft.com/office/powerpoint/2010/main" val="11858750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Lewy Body Dementia</a:t>
            </a:r>
          </a:p>
        </p:txBody>
      </p:sp>
      <p:sp>
        <p:nvSpPr>
          <p:cNvPr id="114692" name="Rectangle 4"/>
          <p:cNvSpPr>
            <a:spLocks noGrp="1" noChangeArrowheads="1"/>
          </p:cNvSpPr>
          <p:nvPr>
            <p:ph idx="1"/>
          </p:nvPr>
        </p:nvSpPr>
        <p:spPr>
          <a:xfrm>
            <a:off x="597026" y="1983998"/>
            <a:ext cx="8608033" cy="4182035"/>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rtlCol="0">
            <a:noAutofit/>
          </a:bodyPr>
          <a:lstStyle/>
          <a:p>
            <a:pPr eaLnBrk="1" fontAlgn="auto" hangingPunct="1">
              <a:spcAft>
                <a:spcPts val="0"/>
              </a:spcAft>
              <a:buClr>
                <a:schemeClr val="tx1">
                  <a:lumMod val="75000"/>
                  <a:lumOff val="25000"/>
                </a:schemeClr>
              </a:buClr>
              <a:buFont typeface="Arial"/>
              <a:buChar char="•"/>
              <a:defRPr/>
            </a:pPr>
            <a:r>
              <a:rPr lang="en-US" dirty="0" smtClean="0">
                <a:solidFill>
                  <a:srgbClr val="FFFFFF"/>
                </a:solidFill>
                <a:latin typeface="Comic Sans MS" charset="0"/>
                <a:ea typeface="+mn-ea"/>
              </a:rPr>
              <a:t>Similar to other </a:t>
            </a:r>
            <a:r>
              <a:rPr lang="en-US" dirty="0" smtClean="0">
                <a:solidFill>
                  <a:srgbClr val="FFFFFF"/>
                </a:solidFill>
                <a:latin typeface="Comic Sans MS" charset="0"/>
                <a:ea typeface="+mn-ea"/>
              </a:rPr>
              <a:t>dementias.</a:t>
            </a:r>
            <a:endParaRPr lang="en-US" dirty="0" smtClean="0">
              <a:solidFill>
                <a:srgbClr val="FFFFFF"/>
              </a:solidFill>
              <a:latin typeface="Comic Sans MS" charset="0"/>
              <a:ea typeface="+mn-ea"/>
            </a:endParaRPr>
          </a:p>
          <a:p>
            <a:pPr eaLnBrk="1" fontAlgn="auto" hangingPunct="1">
              <a:spcAft>
                <a:spcPts val="0"/>
              </a:spcAft>
              <a:buClr>
                <a:schemeClr val="tx1">
                  <a:lumMod val="75000"/>
                  <a:lumOff val="25000"/>
                </a:schemeClr>
              </a:buClr>
              <a:buFont typeface="Arial"/>
              <a:buChar char="•"/>
              <a:defRPr/>
            </a:pPr>
            <a:r>
              <a:rPr lang="en-US" dirty="0" smtClean="0">
                <a:solidFill>
                  <a:srgbClr val="FFFFFF"/>
                </a:solidFill>
                <a:latin typeface="Comic Sans MS" charset="0"/>
                <a:ea typeface="+mn-ea"/>
              </a:rPr>
              <a:t>Cardinal symptoms:</a:t>
            </a:r>
          </a:p>
          <a:p>
            <a:pPr lvl="1" eaLnBrk="1" fontAlgn="auto" hangingPunct="1">
              <a:spcAft>
                <a:spcPts val="0"/>
              </a:spcAft>
              <a:buClr>
                <a:schemeClr val="tx1">
                  <a:lumMod val="50000"/>
                  <a:lumOff val="50000"/>
                </a:schemeClr>
              </a:buClr>
              <a:buFont typeface="Arial"/>
              <a:buChar char="•"/>
              <a:defRPr/>
            </a:pPr>
            <a:r>
              <a:rPr lang="en-US" sz="2400" dirty="0" smtClean="0">
                <a:solidFill>
                  <a:srgbClr val="FFFFFF"/>
                </a:solidFill>
                <a:latin typeface="Comic Sans MS" charset="0"/>
                <a:ea typeface="+mn-ea"/>
              </a:rPr>
              <a:t>Fluctuating decline in cognition and </a:t>
            </a:r>
            <a:r>
              <a:rPr lang="en-US" sz="2400" dirty="0" smtClean="0">
                <a:solidFill>
                  <a:srgbClr val="FFFFFF"/>
                </a:solidFill>
                <a:latin typeface="Comic Sans MS" charset="0"/>
                <a:ea typeface="+mn-ea"/>
              </a:rPr>
              <a:t>function.</a:t>
            </a:r>
            <a:endParaRPr lang="en-US" sz="2400" dirty="0" smtClean="0">
              <a:solidFill>
                <a:srgbClr val="FFFFFF"/>
              </a:solidFill>
              <a:latin typeface="Comic Sans MS" charset="0"/>
              <a:ea typeface="+mn-ea"/>
            </a:endParaRPr>
          </a:p>
          <a:p>
            <a:pPr lvl="1" eaLnBrk="1" fontAlgn="auto" hangingPunct="1">
              <a:spcAft>
                <a:spcPts val="0"/>
              </a:spcAft>
              <a:buClr>
                <a:schemeClr val="tx1">
                  <a:lumMod val="50000"/>
                  <a:lumOff val="50000"/>
                </a:schemeClr>
              </a:buClr>
              <a:buFont typeface="Arial"/>
              <a:buChar char="•"/>
              <a:defRPr/>
            </a:pPr>
            <a:r>
              <a:rPr lang="en-US" sz="2400" dirty="0" smtClean="0">
                <a:solidFill>
                  <a:srgbClr val="FFFFFF"/>
                </a:solidFill>
                <a:latin typeface="Comic Sans MS" charset="0"/>
                <a:ea typeface="+mn-ea"/>
              </a:rPr>
              <a:t>Visual </a:t>
            </a:r>
            <a:r>
              <a:rPr lang="en-US" sz="2400" dirty="0" smtClean="0">
                <a:solidFill>
                  <a:srgbClr val="FFFFFF"/>
                </a:solidFill>
                <a:latin typeface="Comic Sans MS" charset="0"/>
                <a:ea typeface="+mn-ea"/>
              </a:rPr>
              <a:t>hallucinations.</a:t>
            </a:r>
            <a:endParaRPr lang="en-US" sz="2400" dirty="0" smtClean="0">
              <a:solidFill>
                <a:srgbClr val="FFFFFF"/>
              </a:solidFill>
              <a:latin typeface="Comic Sans MS" charset="0"/>
              <a:ea typeface="+mn-ea"/>
            </a:endParaRPr>
          </a:p>
          <a:p>
            <a:pPr lvl="1" eaLnBrk="1" fontAlgn="auto" hangingPunct="1">
              <a:spcAft>
                <a:spcPts val="0"/>
              </a:spcAft>
              <a:buClr>
                <a:schemeClr val="tx1">
                  <a:lumMod val="50000"/>
                  <a:lumOff val="50000"/>
                </a:schemeClr>
              </a:buClr>
              <a:buFont typeface="Arial"/>
              <a:buChar char="•"/>
              <a:defRPr/>
            </a:pPr>
            <a:r>
              <a:rPr lang="en-US" sz="2400" dirty="0" smtClean="0">
                <a:solidFill>
                  <a:srgbClr val="FFFFFF"/>
                </a:solidFill>
                <a:latin typeface="Comic Sans MS" charset="0"/>
                <a:ea typeface="+mn-ea"/>
              </a:rPr>
              <a:t>Parkinson’s characteristics.</a:t>
            </a:r>
            <a:endParaRPr lang="en-US" sz="2400" dirty="0" smtClean="0">
              <a:solidFill>
                <a:srgbClr val="FFFFFF"/>
              </a:solidFill>
              <a:latin typeface="Comic Sans MS" charset="0"/>
              <a:ea typeface="+mn-ea"/>
            </a:endParaRPr>
          </a:p>
          <a:p>
            <a:pPr lvl="1" eaLnBrk="1" fontAlgn="auto" hangingPunct="1">
              <a:spcAft>
                <a:spcPts val="0"/>
              </a:spcAft>
              <a:buClr>
                <a:schemeClr val="tx1">
                  <a:lumMod val="50000"/>
                  <a:lumOff val="50000"/>
                </a:schemeClr>
              </a:buClr>
              <a:buFont typeface="Arial"/>
              <a:buChar char="•"/>
              <a:defRPr/>
            </a:pPr>
            <a:r>
              <a:rPr lang="en-US" sz="2400" dirty="0" smtClean="0">
                <a:solidFill>
                  <a:srgbClr val="FFFFFF"/>
                </a:solidFill>
                <a:latin typeface="Comic Sans MS" charset="0"/>
                <a:ea typeface="+mn-ea"/>
              </a:rPr>
              <a:t>Sensitivity to antipsychotic </a:t>
            </a:r>
            <a:r>
              <a:rPr lang="en-US" sz="2400" dirty="0" smtClean="0">
                <a:solidFill>
                  <a:srgbClr val="FFFFFF"/>
                </a:solidFill>
                <a:latin typeface="Comic Sans MS" charset="0"/>
                <a:ea typeface="+mn-ea"/>
              </a:rPr>
              <a:t>medications.</a:t>
            </a:r>
            <a:endParaRPr lang="en-US" sz="2400" dirty="0" smtClean="0">
              <a:solidFill>
                <a:srgbClr val="FFFFFF"/>
              </a:solidFill>
              <a:latin typeface="Comic Sans MS" charset="0"/>
              <a:ea typeface="+mn-ea"/>
            </a:endParaRPr>
          </a:p>
          <a:p>
            <a:pPr eaLnBrk="1" fontAlgn="auto" hangingPunct="1">
              <a:spcAft>
                <a:spcPts val="0"/>
              </a:spcAft>
              <a:buClr>
                <a:schemeClr val="tx1">
                  <a:lumMod val="75000"/>
                  <a:lumOff val="25000"/>
                </a:schemeClr>
              </a:buClr>
              <a:buFont typeface="Arial"/>
              <a:buChar char="•"/>
              <a:defRPr/>
            </a:pPr>
            <a:r>
              <a:rPr lang="en-US" dirty="0" smtClean="0">
                <a:solidFill>
                  <a:srgbClr val="FFFFFF"/>
                </a:solidFill>
                <a:latin typeface="Comic Sans MS" charset="0"/>
                <a:ea typeface="+mn-ea"/>
              </a:rPr>
              <a:t>Other features:</a:t>
            </a:r>
          </a:p>
          <a:p>
            <a:pPr lvl="1" eaLnBrk="1" fontAlgn="auto" hangingPunct="1">
              <a:spcAft>
                <a:spcPts val="0"/>
              </a:spcAft>
              <a:buClr>
                <a:schemeClr val="tx1">
                  <a:lumMod val="50000"/>
                  <a:lumOff val="50000"/>
                </a:schemeClr>
              </a:buClr>
              <a:buFont typeface="Arial"/>
              <a:buChar char="•"/>
              <a:defRPr/>
            </a:pPr>
            <a:r>
              <a:rPr lang="en-US" sz="2400" dirty="0" smtClean="0">
                <a:solidFill>
                  <a:srgbClr val="FFFFFF"/>
                </a:solidFill>
                <a:latin typeface="Comic Sans MS" charset="0"/>
                <a:ea typeface="+mn-ea"/>
              </a:rPr>
              <a:t>Transient loss of consciousness </a:t>
            </a:r>
            <a:r>
              <a:rPr lang="en-US" sz="2400" dirty="0" smtClean="0">
                <a:solidFill>
                  <a:srgbClr val="FFFFFF"/>
                </a:solidFill>
                <a:latin typeface="Comic Sans MS" charset="0"/>
                <a:ea typeface="+mn-ea"/>
              </a:rPr>
              <a:t>– falls.</a:t>
            </a:r>
            <a:endParaRPr lang="en-US" sz="2400" dirty="0" smtClean="0">
              <a:solidFill>
                <a:srgbClr val="FFFFFF"/>
              </a:solidFill>
              <a:latin typeface="Comic Sans MS" charset="0"/>
              <a:ea typeface="+mn-ea"/>
            </a:endParaRPr>
          </a:p>
          <a:p>
            <a:pPr lvl="1" eaLnBrk="1" fontAlgn="auto" hangingPunct="1">
              <a:spcAft>
                <a:spcPts val="0"/>
              </a:spcAft>
              <a:buClr>
                <a:schemeClr val="tx1">
                  <a:lumMod val="50000"/>
                  <a:lumOff val="50000"/>
                </a:schemeClr>
              </a:buClr>
              <a:buFont typeface="Arial"/>
              <a:buChar char="•"/>
              <a:defRPr/>
            </a:pPr>
            <a:r>
              <a:rPr lang="en-US" sz="2400" dirty="0" smtClean="0">
                <a:solidFill>
                  <a:srgbClr val="FFFFFF"/>
                </a:solidFill>
                <a:latin typeface="Comic Sans MS" charset="0"/>
                <a:ea typeface="+mn-ea"/>
              </a:rPr>
              <a:t>Depression &amp; Daytime </a:t>
            </a:r>
            <a:r>
              <a:rPr lang="en-US" sz="2400" dirty="0" smtClean="0">
                <a:solidFill>
                  <a:srgbClr val="FFFFFF"/>
                </a:solidFill>
                <a:latin typeface="Comic Sans MS" charset="0"/>
                <a:ea typeface="+mn-ea"/>
              </a:rPr>
              <a:t>sleepiness.</a:t>
            </a:r>
            <a:endParaRPr lang="en-US" sz="2400" dirty="0" smtClean="0">
              <a:solidFill>
                <a:srgbClr val="FFFFFF"/>
              </a:solidFill>
              <a:latin typeface="Comic Sans MS" charset="0"/>
              <a:ea typeface="+mn-ea"/>
            </a:endParaRPr>
          </a:p>
          <a:p>
            <a:pPr eaLnBrk="1" fontAlgn="auto" hangingPunct="1">
              <a:spcAft>
                <a:spcPts val="0"/>
              </a:spcAft>
              <a:buClr>
                <a:schemeClr val="tx1">
                  <a:lumMod val="75000"/>
                  <a:lumOff val="25000"/>
                </a:schemeClr>
              </a:buClr>
              <a:buFont typeface="Wingdings" charset="0"/>
              <a:buNone/>
              <a:defRPr/>
            </a:pPr>
            <a:endParaRPr lang="en-US" dirty="0" smtClean="0">
              <a:solidFill>
                <a:schemeClr val="tx1">
                  <a:lumMod val="75000"/>
                  <a:lumOff val="25000"/>
                </a:schemeClr>
              </a:solidFill>
              <a:latin typeface="Comic Sans MS" charset="0"/>
              <a:ea typeface="+mn-ea"/>
            </a:endParaRPr>
          </a:p>
          <a:p>
            <a:pPr lvl="3" eaLnBrk="1" fontAlgn="auto" hangingPunct="1">
              <a:lnSpc>
                <a:spcPct val="90000"/>
              </a:lnSpc>
              <a:spcAft>
                <a:spcPts val="0"/>
              </a:spcAft>
              <a:buClr>
                <a:schemeClr val="tx1">
                  <a:lumMod val="50000"/>
                  <a:lumOff val="50000"/>
                </a:schemeClr>
              </a:buClr>
              <a:buFont typeface="Wingdings" charset="0"/>
              <a:buNone/>
              <a:defRPr/>
            </a:pPr>
            <a:endParaRPr lang="en-US" sz="1600" dirty="0" smtClean="0">
              <a:solidFill>
                <a:schemeClr val="tx1">
                  <a:lumMod val="75000"/>
                  <a:lumOff val="25000"/>
                </a:schemeClr>
              </a:solidFill>
              <a:latin typeface="Comic Sans MS" charset="0"/>
              <a:ea typeface="+mn-ea"/>
            </a:endParaRPr>
          </a:p>
        </p:txBody>
      </p:sp>
    </p:spTree>
    <p:extLst>
      <p:ext uri="{BB962C8B-B14F-4D97-AF65-F5344CB8AC3E}">
        <p14:creationId xmlns:p14="http://schemas.microsoft.com/office/powerpoint/2010/main" val="25443288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914400" y="103376"/>
            <a:ext cx="7772400" cy="1143000"/>
          </a:xfrm>
        </p:spPr>
        <p:txBody>
          <a:bodyPr rtlCol="0">
            <a:noAutofit/>
          </a:bodyPr>
          <a:lstStyle/>
          <a:p>
            <a:pPr eaLnBrk="1" fontAlgn="auto" hangingPunct="1">
              <a:spcAft>
                <a:spcPts val="0"/>
              </a:spcAft>
              <a:defRPr/>
            </a:pPr>
            <a:r>
              <a:rPr lang="en-GB" sz="4000" b="1" dirty="0" err="1" smtClean="0">
                <a:solidFill>
                  <a:srgbClr val="FF0000"/>
                </a:solidFill>
                <a:effectLst>
                  <a:outerShdw blurRad="38100" dist="38100" dir="2700000" algn="tl">
                    <a:srgbClr val="000000"/>
                  </a:outerShdw>
                </a:effectLst>
                <a:latin typeface="Comic Sans MS" charset="0"/>
                <a:ea typeface="+mj-ea"/>
                <a:cs typeface="+mj-cs"/>
              </a:rPr>
              <a:t>Frontotemporal</a:t>
            </a:r>
            <a:r>
              <a:rPr lang="en-GB" sz="4000" b="1" dirty="0" smtClean="0">
                <a:solidFill>
                  <a:srgbClr val="FF0000"/>
                </a:solidFill>
                <a:effectLst>
                  <a:outerShdw blurRad="38100" dist="38100" dir="2700000" algn="tl">
                    <a:srgbClr val="000000"/>
                  </a:outerShdw>
                </a:effectLst>
                <a:latin typeface="Comic Sans MS" charset="0"/>
                <a:ea typeface="+mj-ea"/>
                <a:cs typeface="+mj-cs"/>
              </a:rPr>
              <a:t> Dementia </a:t>
            </a:r>
            <a:r>
              <a:rPr lang="en-GB" sz="3600" b="1" dirty="0" smtClean="0">
                <a:solidFill>
                  <a:srgbClr val="FF0000"/>
                </a:solidFill>
                <a:effectLst>
                  <a:outerShdw blurRad="38100" dist="38100" dir="2700000" algn="tl">
                    <a:srgbClr val="000000"/>
                  </a:outerShdw>
                </a:effectLst>
                <a:latin typeface="Comic Sans MS" charset="0"/>
                <a:ea typeface="+mj-ea"/>
                <a:cs typeface="+mj-cs"/>
              </a:rPr>
              <a:t>(&lt;60)</a:t>
            </a:r>
            <a:endParaRPr lang="en-US" dirty="0" smtClean="0">
              <a:ea typeface="+mj-ea"/>
              <a:cs typeface="+mj-cs"/>
            </a:endParaRPr>
          </a:p>
        </p:txBody>
      </p:sp>
      <p:sp>
        <p:nvSpPr>
          <p:cNvPr id="173059" name="Rectangle 3"/>
          <p:cNvSpPr>
            <a:spLocks noGrp="1" noChangeArrowheads="1"/>
          </p:cNvSpPr>
          <p:nvPr>
            <p:ph idx="1"/>
          </p:nvPr>
        </p:nvSpPr>
        <p:spPr>
          <a:xfrm>
            <a:off x="433917" y="1784343"/>
            <a:ext cx="8252883" cy="4530725"/>
          </a:xfrm>
        </p:spPr>
        <p:txBody>
          <a:bodyPr rtlCol="0">
            <a:noAutofit/>
          </a:bodyPr>
          <a:lstStyle/>
          <a:p>
            <a:pPr eaLnBrk="1" fontAlgn="auto" hangingPunct="1">
              <a:lnSpc>
                <a:spcPct val="90000"/>
              </a:lnSpc>
              <a:spcAft>
                <a:spcPts val="0"/>
              </a:spcAft>
              <a:buClr>
                <a:schemeClr val="tx1">
                  <a:lumMod val="75000"/>
                  <a:lumOff val="25000"/>
                </a:schemeClr>
              </a:buClr>
              <a:buFont typeface="Arial"/>
              <a:buChar char="•"/>
              <a:defRPr/>
            </a:pPr>
            <a:r>
              <a:rPr lang="en-US" sz="2800" dirty="0" smtClean="0">
                <a:solidFill>
                  <a:srgbClr val="FFFFFF"/>
                </a:solidFill>
                <a:latin typeface="Comic Sans MS"/>
                <a:ea typeface="+mn-ea"/>
                <a:cs typeface="Comic Sans MS"/>
              </a:rPr>
              <a:t>Most common &lt; 60yrs &amp; strong family </a:t>
            </a:r>
            <a:r>
              <a:rPr lang="en-US" sz="2800" dirty="0" smtClean="0">
                <a:solidFill>
                  <a:srgbClr val="FFFFFF"/>
                </a:solidFill>
                <a:latin typeface="Comic Sans MS"/>
                <a:ea typeface="+mn-ea"/>
                <a:cs typeface="Comic Sans MS"/>
              </a:rPr>
              <a:t>link.</a:t>
            </a:r>
            <a:endParaRPr lang="en-US" sz="2800" dirty="0" smtClean="0">
              <a:solidFill>
                <a:srgbClr val="FFFFFF"/>
              </a:solidFill>
              <a:latin typeface="Comic Sans MS"/>
              <a:ea typeface="+mn-ea"/>
              <a:cs typeface="Comic Sans MS"/>
            </a:endParaRPr>
          </a:p>
          <a:p>
            <a:pPr eaLnBrk="1" fontAlgn="auto" hangingPunct="1">
              <a:lnSpc>
                <a:spcPct val="90000"/>
              </a:lnSpc>
              <a:spcAft>
                <a:spcPts val="0"/>
              </a:spcAft>
              <a:buClr>
                <a:schemeClr val="tx1">
                  <a:lumMod val="75000"/>
                  <a:lumOff val="25000"/>
                </a:schemeClr>
              </a:buClr>
              <a:buFont typeface="Arial"/>
              <a:buChar char="•"/>
              <a:defRPr/>
            </a:pPr>
            <a:r>
              <a:rPr lang="en-US" sz="2800" dirty="0" smtClean="0">
                <a:solidFill>
                  <a:srgbClr val="FFFFFF"/>
                </a:solidFill>
                <a:latin typeface="Comic Sans MS"/>
                <a:ea typeface="+mn-ea"/>
                <a:cs typeface="Comic Sans MS"/>
              </a:rPr>
              <a:t>Frontal and anterior temporal </a:t>
            </a:r>
            <a:r>
              <a:rPr lang="en-US" sz="2800" dirty="0" smtClean="0">
                <a:solidFill>
                  <a:srgbClr val="FFFFFF"/>
                </a:solidFill>
                <a:latin typeface="Comic Sans MS"/>
                <a:ea typeface="+mn-ea"/>
                <a:cs typeface="Comic Sans MS"/>
              </a:rPr>
              <a:t>lobes:</a:t>
            </a:r>
            <a:endParaRPr lang="en-US" sz="2800" dirty="0" smtClean="0">
              <a:solidFill>
                <a:srgbClr val="FFFFFF"/>
              </a:solidFill>
              <a:latin typeface="Comic Sans MS"/>
              <a:ea typeface="+mn-ea"/>
              <a:cs typeface="Comic Sans MS"/>
            </a:endParaRPr>
          </a:p>
          <a:p>
            <a:pPr lvl="2" eaLnBrk="1" fontAlgn="auto" hangingPunct="1">
              <a:lnSpc>
                <a:spcPct val="90000"/>
              </a:lnSpc>
              <a:spcAft>
                <a:spcPts val="0"/>
              </a:spcAft>
              <a:buClr>
                <a:schemeClr val="tx1">
                  <a:lumMod val="75000"/>
                  <a:lumOff val="25000"/>
                </a:schemeClr>
              </a:buClr>
              <a:buFont typeface="Arial"/>
              <a:buChar char="•"/>
              <a:defRPr/>
            </a:pPr>
            <a:r>
              <a:rPr lang="en-US" sz="2400" dirty="0" smtClean="0">
                <a:solidFill>
                  <a:srgbClr val="FFFFFF"/>
                </a:solidFill>
                <a:latin typeface="Comic Sans MS"/>
                <a:ea typeface="+mn-ea"/>
                <a:cs typeface="Comic Sans MS"/>
              </a:rPr>
              <a:t>Reason, personality, movement, social etiquette, language &amp; some aspects of memory.</a:t>
            </a:r>
          </a:p>
          <a:p>
            <a:pPr eaLnBrk="1" fontAlgn="auto" hangingPunct="1">
              <a:lnSpc>
                <a:spcPct val="90000"/>
              </a:lnSpc>
              <a:spcAft>
                <a:spcPts val="0"/>
              </a:spcAft>
              <a:buClr>
                <a:schemeClr val="tx1">
                  <a:lumMod val="75000"/>
                  <a:lumOff val="25000"/>
                </a:schemeClr>
              </a:buClr>
              <a:buFont typeface="Arial"/>
              <a:buChar char="•"/>
              <a:defRPr/>
            </a:pPr>
            <a:r>
              <a:rPr lang="en-US" sz="2800" dirty="0" smtClean="0">
                <a:solidFill>
                  <a:srgbClr val="FFFFFF"/>
                </a:solidFill>
                <a:latin typeface="Comic Sans MS"/>
                <a:ea typeface="+mn-ea"/>
                <a:cs typeface="Comic Sans MS"/>
              </a:rPr>
              <a:t>Changes in personal &amp; social </a:t>
            </a:r>
            <a:r>
              <a:rPr lang="en-US" sz="2800" dirty="0" err="1" smtClean="0">
                <a:solidFill>
                  <a:srgbClr val="FFFFFF"/>
                </a:solidFill>
                <a:latin typeface="Comic Sans MS"/>
                <a:ea typeface="+mn-ea"/>
                <a:cs typeface="Comic Sans MS"/>
              </a:rPr>
              <a:t>behaviour</a:t>
            </a:r>
            <a:r>
              <a:rPr lang="en-US" sz="2800" dirty="0" smtClean="0">
                <a:solidFill>
                  <a:srgbClr val="FFFFFF"/>
                </a:solidFill>
                <a:latin typeface="Comic Sans MS"/>
                <a:ea typeface="+mn-ea"/>
                <a:cs typeface="Comic Sans MS"/>
              </a:rPr>
              <a:t>:</a:t>
            </a:r>
          </a:p>
          <a:p>
            <a:pPr lvl="1" eaLnBrk="1" fontAlgn="auto" hangingPunct="1">
              <a:lnSpc>
                <a:spcPct val="90000"/>
              </a:lnSpc>
              <a:spcAft>
                <a:spcPts val="0"/>
              </a:spcAft>
              <a:buClr>
                <a:schemeClr val="tx1">
                  <a:lumMod val="50000"/>
                  <a:lumOff val="50000"/>
                </a:schemeClr>
              </a:buClr>
              <a:buFont typeface="Arial"/>
              <a:buChar char="•"/>
              <a:defRPr/>
            </a:pPr>
            <a:r>
              <a:rPr lang="en-US" sz="2400" dirty="0" smtClean="0">
                <a:solidFill>
                  <a:srgbClr val="FFFFFF"/>
                </a:solidFill>
                <a:latin typeface="Comic Sans MS"/>
                <a:ea typeface="+mn-ea"/>
                <a:cs typeface="Comic Sans MS"/>
              </a:rPr>
              <a:t>Loss of </a:t>
            </a:r>
            <a:r>
              <a:rPr lang="en-US" sz="2400" dirty="0" smtClean="0">
                <a:solidFill>
                  <a:srgbClr val="FFFFFF"/>
                </a:solidFill>
                <a:latin typeface="Comic Sans MS"/>
                <a:ea typeface="+mn-ea"/>
                <a:cs typeface="Comic Sans MS"/>
              </a:rPr>
              <a:t>inhibition.</a:t>
            </a:r>
            <a:endParaRPr lang="en-US" sz="2400" dirty="0" smtClean="0">
              <a:solidFill>
                <a:srgbClr val="FFFFFF"/>
              </a:solidFill>
              <a:latin typeface="Comic Sans MS"/>
              <a:ea typeface="+mn-ea"/>
              <a:cs typeface="Comic Sans MS"/>
            </a:endParaRPr>
          </a:p>
          <a:p>
            <a:pPr lvl="1" eaLnBrk="1" fontAlgn="auto" hangingPunct="1">
              <a:lnSpc>
                <a:spcPct val="90000"/>
              </a:lnSpc>
              <a:spcAft>
                <a:spcPts val="0"/>
              </a:spcAft>
              <a:buClr>
                <a:schemeClr val="tx1">
                  <a:lumMod val="50000"/>
                  <a:lumOff val="50000"/>
                </a:schemeClr>
              </a:buClr>
              <a:buFont typeface="Arial"/>
              <a:buChar char="•"/>
              <a:defRPr/>
            </a:pPr>
            <a:r>
              <a:rPr lang="en-US" sz="2400" dirty="0" smtClean="0">
                <a:solidFill>
                  <a:srgbClr val="FFFFFF"/>
                </a:solidFill>
                <a:latin typeface="Comic Sans MS"/>
                <a:ea typeface="+mn-ea"/>
                <a:cs typeface="Comic Sans MS"/>
              </a:rPr>
              <a:t>Apathy &amp;</a:t>
            </a:r>
            <a:r>
              <a:rPr lang="en-US" sz="2400" dirty="0">
                <a:solidFill>
                  <a:srgbClr val="FFFFFF"/>
                </a:solidFill>
                <a:latin typeface="Comic Sans MS"/>
                <a:cs typeface="Comic Sans MS"/>
              </a:rPr>
              <a:t> </a:t>
            </a:r>
            <a:r>
              <a:rPr lang="en-US" sz="2400" dirty="0" smtClean="0">
                <a:solidFill>
                  <a:srgbClr val="FFFFFF"/>
                </a:solidFill>
                <a:latin typeface="Comic Sans MS"/>
                <a:ea typeface="+mn-ea"/>
                <a:cs typeface="Comic Sans MS"/>
              </a:rPr>
              <a:t>Social </a:t>
            </a:r>
            <a:r>
              <a:rPr lang="en-US" sz="2400" dirty="0" smtClean="0">
                <a:solidFill>
                  <a:srgbClr val="FFFFFF"/>
                </a:solidFill>
                <a:latin typeface="Comic Sans MS"/>
                <a:ea typeface="+mn-ea"/>
                <a:cs typeface="Comic Sans MS"/>
              </a:rPr>
              <a:t>withdrawal.</a:t>
            </a:r>
            <a:endParaRPr lang="en-US" sz="2400" dirty="0" smtClean="0">
              <a:solidFill>
                <a:srgbClr val="FFFFFF"/>
              </a:solidFill>
              <a:latin typeface="Comic Sans MS"/>
              <a:ea typeface="+mn-ea"/>
              <a:cs typeface="Comic Sans MS"/>
            </a:endParaRPr>
          </a:p>
          <a:p>
            <a:pPr lvl="1" eaLnBrk="1" fontAlgn="auto" hangingPunct="1">
              <a:lnSpc>
                <a:spcPct val="90000"/>
              </a:lnSpc>
              <a:spcAft>
                <a:spcPts val="0"/>
              </a:spcAft>
              <a:buClr>
                <a:schemeClr val="tx1">
                  <a:lumMod val="50000"/>
                  <a:lumOff val="50000"/>
                </a:schemeClr>
              </a:buClr>
              <a:buFont typeface="Arial"/>
              <a:buChar char="•"/>
              <a:defRPr/>
            </a:pPr>
            <a:r>
              <a:rPr lang="en-US" sz="2400" dirty="0" err="1" smtClean="0">
                <a:solidFill>
                  <a:srgbClr val="FFFFFF"/>
                </a:solidFill>
                <a:latin typeface="Comic Sans MS"/>
                <a:ea typeface="+mn-ea"/>
                <a:cs typeface="Comic Sans MS"/>
              </a:rPr>
              <a:t>Hyperorality</a:t>
            </a:r>
            <a:r>
              <a:rPr lang="en-US" sz="2400" dirty="0" smtClean="0">
                <a:solidFill>
                  <a:srgbClr val="FFFFFF"/>
                </a:solidFill>
                <a:latin typeface="Comic Sans MS"/>
                <a:ea typeface="+mn-ea"/>
                <a:cs typeface="Comic Sans MS"/>
              </a:rPr>
              <a:t> (mouthing of objects</a:t>
            </a:r>
            <a:r>
              <a:rPr lang="en-US" sz="2400" dirty="0" smtClean="0">
                <a:solidFill>
                  <a:srgbClr val="FFFFFF"/>
                </a:solidFill>
                <a:latin typeface="Comic Sans MS"/>
                <a:ea typeface="+mn-ea"/>
                <a:cs typeface="Comic Sans MS"/>
              </a:rPr>
              <a:t>).</a:t>
            </a:r>
            <a:endParaRPr lang="en-US" sz="2400" dirty="0" smtClean="0">
              <a:solidFill>
                <a:srgbClr val="FFFFFF"/>
              </a:solidFill>
              <a:latin typeface="Comic Sans MS"/>
              <a:ea typeface="+mn-ea"/>
              <a:cs typeface="Comic Sans MS"/>
            </a:endParaRPr>
          </a:p>
          <a:p>
            <a:pPr lvl="1" eaLnBrk="1" fontAlgn="auto" hangingPunct="1">
              <a:lnSpc>
                <a:spcPct val="90000"/>
              </a:lnSpc>
              <a:spcAft>
                <a:spcPts val="0"/>
              </a:spcAft>
              <a:buClr>
                <a:schemeClr val="tx1">
                  <a:lumMod val="50000"/>
                  <a:lumOff val="50000"/>
                </a:schemeClr>
              </a:buClr>
              <a:buFont typeface="Arial"/>
              <a:buChar char="•"/>
              <a:defRPr/>
            </a:pPr>
            <a:r>
              <a:rPr lang="en-US" sz="2400" dirty="0" smtClean="0">
                <a:solidFill>
                  <a:srgbClr val="FFFFFF"/>
                </a:solidFill>
                <a:latin typeface="Comic Sans MS"/>
                <a:ea typeface="+mn-ea"/>
                <a:cs typeface="Comic Sans MS"/>
              </a:rPr>
              <a:t>Ritualistic compulsive </a:t>
            </a:r>
            <a:r>
              <a:rPr lang="en-US" sz="2400" dirty="0" err="1" smtClean="0">
                <a:solidFill>
                  <a:srgbClr val="FFFFFF"/>
                </a:solidFill>
                <a:latin typeface="Comic Sans MS"/>
                <a:ea typeface="+mn-ea"/>
                <a:cs typeface="Comic Sans MS"/>
              </a:rPr>
              <a:t>behaviours</a:t>
            </a:r>
            <a:r>
              <a:rPr lang="en-US" sz="2400" dirty="0" smtClean="0">
                <a:solidFill>
                  <a:srgbClr val="FFFFFF"/>
                </a:solidFill>
                <a:latin typeface="Comic Sans MS"/>
                <a:ea typeface="+mn-ea"/>
                <a:cs typeface="Comic Sans MS"/>
              </a:rPr>
              <a:t>.</a:t>
            </a:r>
            <a:endParaRPr lang="en-US" sz="2400" dirty="0" smtClean="0">
              <a:solidFill>
                <a:srgbClr val="FFFFFF"/>
              </a:solidFill>
              <a:latin typeface="Comic Sans MS"/>
              <a:ea typeface="+mn-ea"/>
              <a:cs typeface="Comic Sans MS"/>
            </a:endParaRPr>
          </a:p>
          <a:p>
            <a:pPr lvl="1" eaLnBrk="1" fontAlgn="auto" hangingPunct="1">
              <a:lnSpc>
                <a:spcPct val="90000"/>
              </a:lnSpc>
              <a:spcAft>
                <a:spcPts val="0"/>
              </a:spcAft>
              <a:buClr>
                <a:schemeClr val="tx1">
                  <a:lumMod val="50000"/>
                  <a:lumOff val="50000"/>
                </a:schemeClr>
              </a:buClr>
              <a:buFont typeface="Arial"/>
              <a:buChar char="•"/>
              <a:defRPr/>
            </a:pPr>
            <a:r>
              <a:rPr lang="en-US" sz="2400" dirty="0" smtClean="0">
                <a:solidFill>
                  <a:srgbClr val="FFFFFF"/>
                </a:solidFill>
                <a:latin typeface="Comic Sans MS"/>
                <a:ea typeface="+mn-ea"/>
                <a:cs typeface="Comic Sans MS"/>
              </a:rPr>
              <a:t>Loss of moral reasoning &amp; sense of </a:t>
            </a:r>
            <a:r>
              <a:rPr lang="en-US" sz="2400" dirty="0" smtClean="0">
                <a:solidFill>
                  <a:srgbClr val="FFFFFF"/>
                </a:solidFill>
                <a:latin typeface="Comic Sans MS"/>
                <a:ea typeface="+mn-ea"/>
                <a:cs typeface="Comic Sans MS"/>
              </a:rPr>
              <a:t>self.</a:t>
            </a:r>
            <a:endParaRPr lang="en-US" sz="2400" dirty="0" smtClean="0">
              <a:solidFill>
                <a:srgbClr val="FFFFFF"/>
              </a:solidFill>
              <a:latin typeface="Comic Sans MS"/>
              <a:ea typeface="+mn-ea"/>
              <a:cs typeface="Comic Sans MS"/>
            </a:endParaRPr>
          </a:p>
          <a:p>
            <a:pPr eaLnBrk="1" fontAlgn="auto" hangingPunct="1">
              <a:lnSpc>
                <a:spcPct val="90000"/>
              </a:lnSpc>
              <a:spcAft>
                <a:spcPts val="0"/>
              </a:spcAft>
              <a:buClr>
                <a:schemeClr val="tx1">
                  <a:lumMod val="75000"/>
                  <a:lumOff val="25000"/>
                </a:schemeClr>
              </a:buClr>
              <a:buFont typeface="Arial"/>
              <a:buChar char="•"/>
              <a:defRPr/>
            </a:pPr>
            <a:endParaRPr lang="en-US" sz="2800" dirty="0" smtClean="0">
              <a:solidFill>
                <a:srgbClr val="FFFFFF"/>
              </a:solidFill>
              <a:ea typeface="+mn-ea"/>
              <a:cs typeface="+mn-cs"/>
            </a:endParaRPr>
          </a:p>
          <a:p>
            <a:pPr eaLnBrk="1" fontAlgn="auto" hangingPunct="1">
              <a:lnSpc>
                <a:spcPct val="90000"/>
              </a:lnSpc>
              <a:spcAft>
                <a:spcPts val="0"/>
              </a:spcAft>
              <a:buClr>
                <a:schemeClr val="tx1">
                  <a:lumMod val="75000"/>
                  <a:lumOff val="25000"/>
                </a:schemeClr>
              </a:buClr>
              <a:buFont typeface="Arial"/>
              <a:buChar char="•"/>
              <a:defRPr/>
            </a:pPr>
            <a:endParaRPr lang="en-US" sz="2800" dirty="0" smtClean="0">
              <a:solidFill>
                <a:srgbClr val="FFFFFF"/>
              </a:solidFill>
              <a:ea typeface="+mn-ea"/>
              <a:cs typeface="+mn-cs"/>
            </a:endParaRPr>
          </a:p>
        </p:txBody>
      </p:sp>
    </p:spTree>
    <p:extLst>
      <p:ext uri="{BB962C8B-B14F-4D97-AF65-F5344CB8AC3E}">
        <p14:creationId xmlns:p14="http://schemas.microsoft.com/office/powerpoint/2010/main" val="7082836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11188" y="277813"/>
            <a:ext cx="8532812" cy="1143000"/>
          </a:xfrm>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LESS COMMON DEMENTIAS</a:t>
            </a:r>
            <a:r>
              <a:rPr lang="en-GB" sz="4000" b="1" smtClean="0">
                <a:solidFill>
                  <a:srgbClr val="FF0000"/>
                </a:solidFill>
                <a:latin typeface="Comic Sans MS" charset="0"/>
                <a:ea typeface="+mj-ea"/>
                <a:cs typeface="+mj-cs"/>
              </a:rPr>
              <a:t> </a:t>
            </a:r>
            <a:endParaRPr lang="en-GB" sz="4000" b="1" smtClean="0">
              <a:latin typeface="Comic Sans MS" charset="0"/>
              <a:ea typeface="+mj-ea"/>
              <a:cs typeface="+mj-cs"/>
            </a:endParaRPr>
          </a:p>
        </p:txBody>
      </p:sp>
      <p:sp>
        <p:nvSpPr>
          <p:cNvPr id="122884" name="Rectangle 4"/>
          <p:cNvSpPr>
            <a:spLocks noGrp="1" noChangeArrowheads="1"/>
          </p:cNvSpPr>
          <p:nvPr>
            <p:ph idx="1"/>
          </p:nvPr>
        </p:nvSpPr>
        <p:spPr>
          <a:xfrm>
            <a:off x="457754" y="1922463"/>
            <a:ext cx="8229046" cy="4530725"/>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rtlCol="0">
            <a:normAutofit/>
          </a:bodyPr>
          <a:lstStyle/>
          <a:p>
            <a:pPr lvl="1" eaLnBrk="1" fontAlgn="auto" hangingPunct="1">
              <a:spcAft>
                <a:spcPts val="0"/>
              </a:spcAft>
              <a:buClr>
                <a:schemeClr val="tx1">
                  <a:lumMod val="50000"/>
                  <a:lumOff val="50000"/>
                </a:schemeClr>
              </a:buClr>
              <a:buFont typeface="Arial"/>
              <a:buChar char="•"/>
              <a:defRPr/>
            </a:pPr>
            <a:r>
              <a:rPr lang="en-GB" sz="3200" dirty="0" smtClean="0">
                <a:solidFill>
                  <a:srgbClr val="FFFFFF"/>
                </a:solidFill>
                <a:latin typeface="Comic Sans MS" charset="0"/>
                <a:ea typeface="+mn-ea"/>
              </a:rPr>
              <a:t>Parkinson</a:t>
            </a:r>
            <a:r>
              <a:rPr lang="ga-IE" sz="3200" dirty="0" smtClean="0">
                <a:solidFill>
                  <a:srgbClr val="FFFFFF"/>
                </a:solidFill>
                <a:latin typeface="Arial"/>
                <a:ea typeface="+mn-ea"/>
              </a:rPr>
              <a:t>’</a:t>
            </a:r>
            <a:r>
              <a:rPr lang="en-GB" sz="3200" dirty="0" smtClean="0">
                <a:solidFill>
                  <a:srgbClr val="FFFFFF"/>
                </a:solidFill>
                <a:latin typeface="Comic Sans MS" charset="0"/>
                <a:ea typeface="+mn-ea"/>
              </a:rPr>
              <a:t>s Disease</a:t>
            </a:r>
          </a:p>
          <a:p>
            <a:pPr lvl="1" eaLnBrk="1" fontAlgn="auto" hangingPunct="1">
              <a:spcAft>
                <a:spcPts val="0"/>
              </a:spcAft>
              <a:buClr>
                <a:schemeClr val="tx1">
                  <a:lumMod val="50000"/>
                  <a:lumOff val="50000"/>
                </a:schemeClr>
              </a:buClr>
              <a:buFont typeface="Arial"/>
              <a:buChar char="•"/>
              <a:defRPr/>
            </a:pPr>
            <a:r>
              <a:rPr lang="en-GB" sz="3200" dirty="0" smtClean="0">
                <a:solidFill>
                  <a:srgbClr val="FFFFFF"/>
                </a:solidFill>
                <a:latin typeface="Comic Sans MS" charset="0"/>
                <a:ea typeface="+mn-ea"/>
              </a:rPr>
              <a:t>Alcohol related (</a:t>
            </a:r>
            <a:r>
              <a:rPr lang="en-GB" sz="3200" dirty="0" err="1" smtClean="0">
                <a:solidFill>
                  <a:srgbClr val="FFFFFF"/>
                </a:solidFill>
                <a:latin typeface="Comic Sans MS" charset="0"/>
                <a:ea typeface="+mn-ea"/>
              </a:rPr>
              <a:t>Korsakoff</a:t>
            </a:r>
            <a:r>
              <a:rPr lang="ga-IE" sz="3200" dirty="0" smtClean="0">
                <a:solidFill>
                  <a:srgbClr val="FFFFFF"/>
                </a:solidFill>
                <a:latin typeface="Arial"/>
                <a:ea typeface="+mn-ea"/>
              </a:rPr>
              <a:t>’</a:t>
            </a:r>
            <a:r>
              <a:rPr lang="en-GB" sz="3200" dirty="0" smtClean="0">
                <a:solidFill>
                  <a:srgbClr val="FFFFFF"/>
                </a:solidFill>
                <a:latin typeface="Comic Sans MS" charset="0"/>
                <a:ea typeface="+mn-ea"/>
              </a:rPr>
              <a:t>s Disease)</a:t>
            </a:r>
          </a:p>
          <a:p>
            <a:pPr lvl="1" eaLnBrk="1" fontAlgn="auto" hangingPunct="1">
              <a:spcAft>
                <a:spcPts val="0"/>
              </a:spcAft>
              <a:buClr>
                <a:schemeClr val="tx1">
                  <a:lumMod val="50000"/>
                  <a:lumOff val="50000"/>
                </a:schemeClr>
              </a:buClr>
              <a:buFont typeface="Arial"/>
              <a:buChar char="•"/>
              <a:defRPr/>
            </a:pPr>
            <a:r>
              <a:rPr lang="en-GB" sz="3200" dirty="0" err="1" smtClean="0">
                <a:solidFill>
                  <a:srgbClr val="FFFFFF"/>
                </a:solidFill>
                <a:latin typeface="Comic Sans MS" charset="0"/>
                <a:ea typeface="+mn-ea"/>
              </a:rPr>
              <a:t>Creuzfeldt-Jakob</a:t>
            </a:r>
            <a:r>
              <a:rPr lang="en-GB" sz="3200" dirty="0" smtClean="0">
                <a:solidFill>
                  <a:srgbClr val="FFFFFF"/>
                </a:solidFill>
                <a:latin typeface="Comic Sans MS" charset="0"/>
                <a:ea typeface="+mn-ea"/>
              </a:rPr>
              <a:t> Disease</a:t>
            </a:r>
          </a:p>
          <a:p>
            <a:pPr lvl="1" eaLnBrk="1" fontAlgn="auto" hangingPunct="1">
              <a:spcAft>
                <a:spcPts val="0"/>
              </a:spcAft>
              <a:buClr>
                <a:schemeClr val="tx1">
                  <a:lumMod val="50000"/>
                  <a:lumOff val="50000"/>
                </a:schemeClr>
              </a:buClr>
              <a:buFont typeface="Arial"/>
              <a:buChar char="•"/>
              <a:defRPr/>
            </a:pPr>
            <a:r>
              <a:rPr lang="en-GB" sz="3200" dirty="0" smtClean="0">
                <a:solidFill>
                  <a:srgbClr val="FFFFFF"/>
                </a:solidFill>
                <a:latin typeface="Comic Sans MS" charset="0"/>
                <a:ea typeface="+mn-ea"/>
              </a:rPr>
              <a:t>HIV/AIDS related</a:t>
            </a:r>
          </a:p>
          <a:p>
            <a:pPr lvl="1" eaLnBrk="1" fontAlgn="auto" hangingPunct="1">
              <a:spcAft>
                <a:spcPts val="0"/>
              </a:spcAft>
              <a:buClr>
                <a:schemeClr val="tx1">
                  <a:lumMod val="50000"/>
                  <a:lumOff val="50000"/>
                </a:schemeClr>
              </a:buClr>
              <a:buFont typeface="Arial"/>
              <a:buChar char="•"/>
              <a:defRPr/>
            </a:pPr>
            <a:r>
              <a:rPr lang="en-GB" sz="3200" dirty="0" smtClean="0">
                <a:solidFill>
                  <a:srgbClr val="FFFFFF"/>
                </a:solidFill>
                <a:latin typeface="Comic Sans MS" charset="0"/>
                <a:ea typeface="+mn-ea"/>
              </a:rPr>
              <a:t>Dementia in people with an intellectual disability – Down Syndrome</a:t>
            </a:r>
            <a:endParaRPr lang="en-US" sz="3200" dirty="0" smtClean="0">
              <a:solidFill>
                <a:srgbClr val="FFFFFF"/>
              </a:solidFill>
              <a:latin typeface="Comic Sans MS" charset="0"/>
              <a:ea typeface="+mn-ea"/>
            </a:endParaRPr>
          </a:p>
        </p:txBody>
      </p:sp>
    </p:spTree>
    <p:extLst>
      <p:ext uri="{BB962C8B-B14F-4D97-AF65-F5344CB8AC3E}">
        <p14:creationId xmlns:p14="http://schemas.microsoft.com/office/powerpoint/2010/main" val="34973481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FACTS ABOUT DEMENTIA</a:t>
            </a:r>
          </a:p>
        </p:txBody>
      </p:sp>
      <p:sp>
        <p:nvSpPr>
          <p:cNvPr id="126980" name="Rectangle 4"/>
          <p:cNvSpPr>
            <a:spLocks noGrp="1" noChangeArrowheads="1"/>
          </p:cNvSpPr>
          <p:nvPr>
            <p:ph idx="1"/>
          </p:nvPr>
        </p:nvSpPr>
        <p:spPr>
          <a:xfrm>
            <a:off x="914400" y="1922463"/>
            <a:ext cx="7924800" cy="4530725"/>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rtlCol="0">
            <a:noAutofit/>
          </a:bodyPr>
          <a:lstStyle/>
          <a:p>
            <a:pPr eaLnBrk="1" fontAlgn="auto" hangingPunct="1">
              <a:spcAft>
                <a:spcPts val="0"/>
              </a:spcAft>
              <a:buClr>
                <a:schemeClr val="tx1">
                  <a:lumMod val="75000"/>
                  <a:lumOff val="25000"/>
                </a:schemeClr>
              </a:buClr>
              <a:buFont typeface="Arial"/>
              <a:buChar char="•"/>
              <a:defRPr/>
            </a:pPr>
            <a:r>
              <a:rPr lang="en-US" sz="2800" dirty="0" smtClean="0">
                <a:solidFill>
                  <a:srgbClr val="FFFFFF"/>
                </a:solidFill>
                <a:latin typeface="Comic Sans MS" charset="0"/>
                <a:ea typeface="+mn-ea"/>
              </a:rPr>
              <a:t>Currently 55,000 in Ireland</a:t>
            </a:r>
          </a:p>
          <a:p>
            <a:pPr lvl="1" eaLnBrk="1" fontAlgn="auto" hangingPunct="1">
              <a:spcAft>
                <a:spcPts val="0"/>
              </a:spcAft>
              <a:buClr>
                <a:schemeClr val="tx1">
                  <a:lumMod val="50000"/>
                  <a:lumOff val="50000"/>
                </a:schemeClr>
              </a:buClr>
              <a:buFont typeface="Arial"/>
              <a:buChar char="•"/>
              <a:defRPr/>
            </a:pPr>
            <a:r>
              <a:rPr lang="en-US" sz="2800" dirty="0" smtClean="0">
                <a:solidFill>
                  <a:srgbClr val="FFFFFF"/>
                </a:solidFill>
                <a:latin typeface="Comic Sans MS" charset="0"/>
                <a:ea typeface="+mn-ea"/>
              </a:rPr>
              <a:t>Double in 20 </a:t>
            </a:r>
            <a:r>
              <a:rPr lang="en-US" sz="2800" dirty="0" err="1" smtClean="0">
                <a:solidFill>
                  <a:srgbClr val="FFFFFF"/>
                </a:solidFill>
                <a:latin typeface="Comic Sans MS" charset="0"/>
                <a:ea typeface="+mn-ea"/>
              </a:rPr>
              <a:t>yrs</a:t>
            </a:r>
            <a:r>
              <a:rPr lang="en-US" sz="2800" dirty="0" smtClean="0">
                <a:solidFill>
                  <a:srgbClr val="FFFFFF"/>
                </a:solidFill>
                <a:latin typeface="Comic Sans MS" charset="0"/>
                <a:ea typeface="+mn-ea"/>
              </a:rPr>
              <a:t> – 95,000</a:t>
            </a:r>
          </a:p>
          <a:p>
            <a:pPr marL="349250" lvl="1" indent="0" eaLnBrk="1" fontAlgn="auto" hangingPunct="1">
              <a:spcAft>
                <a:spcPts val="0"/>
              </a:spcAft>
              <a:buClr>
                <a:schemeClr val="tx1">
                  <a:lumMod val="50000"/>
                  <a:lumOff val="50000"/>
                </a:schemeClr>
              </a:buClr>
              <a:buNone/>
              <a:defRPr/>
            </a:pPr>
            <a:r>
              <a:rPr lang="en-US" sz="2800" i="1" dirty="0">
                <a:solidFill>
                  <a:srgbClr val="FFFFFF"/>
                </a:solidFill>
                <a:latin typeface="Comic Sans MS" charset="0"/>
              </a:rPr>
              <a:t> </a:t>
            </a:r>
            <a:r>
              <a:rPr lang="en-US" sz="2800" i="1" dirty="0" smtClean="0">
                <a:solidFill>
                  <a:srgbClr val="FFFFFF"/>
                </a:solidFill>
                <a:latin typeface="Comic Sans MS" charset="0"/>
              </a:rPr>
              <a:t> 			</a:t>
            </a:r>
            <a:r>
              <a:rPr lang="en-US" sz="2800" i="1" dirty="0" smtClean="0">
                <a:solidFill>
                  <a:srgbClr val="FFFFFF"/>
                </a:solidFill>
                <a:latin typeface="Comic Sans MS" charset="0"/>
                <a:ea typeface="+mn-ea"/>
              </a:rPr>
              <a:t>	</a:t>
            </a:r>
            <a:r>
              <a:rPr lang="en-US" sz="2000" i="1" dirty="0" smtClean="0">
                <a:solidFill>
                  <a:srgbClr val="FFFFFF"/>
                </a:solidFill>
                <a:latin typeface="Comic Sans MS" charset="0"/>
                <a:ea typeface="+mn-ea"/>
              </a:rPr>
              <a:t>(</a:t>
            </a:r>
            <a:r>
              <a:rPr lang="en-US" sz="2000" i="1" dirty="0">
                <a:solidFill>
                  <a:srgbClr val="FFFFFF"/>
                </a:solidFill>
                <a:latin typeface="Comic Sans MS" charset="0"/>
                <a:ea typeface="+mn-ea"/>
              </a:rPr>
              <a:t>Cahill et. al., 2013 </a:t>
            </a:r>
            <a:r>
              <a:rPr lang="en-US" sz="2000" i="1" dirty="0" smtClean="0">
                <a:solidFill>
                  <a:srgbClr val="FFFFFF"/>
                </a:solidFill>
                <a:latin typeface="Comic Sans MS" charset="0"/>
                <a:ea typeface="+mn-ea"/>
              </a:rPr>
              <a:t>– </a:t>
            </a:r>
            <a:r>
              <a:rPr lang="en-US" sz="2000" i="1" dirty="0">
                <a:solidFill>
                  <a:srgbClr val="FFFFFF"/>
                </a:solidFill>
                <a:latin typeface="Comic Sans MS" charset="0"/>
                <a:ea typeface="+mn-ea"/>
              </a:rPr>
              <a:t>estimation</a:t>
            </a:r>
            <a:r>
              <a:rPr lang="en-US" sz="2000" i="1" dirty="0" smtClean="0">
                <a:solidFill>
                  <a:srgbClr val="FFFFFF"/>
                </a:solidFill>
                <a:latin typeface="Comic Sans MS" charset="0"/>
                <a:ea typeface="+mn-ea"/>
              </a:rPr>
              <a:t>)</a:t>
            </a:r>
            <a:endParaRPr lang="en-US" sz="2000" dirty="0" smtClean="0">
              <a:solidFill>
                <a:srgbClr val="FFFFFF"/>
              </a:solidFill>
              <a:latin typeface="Comic Sans MS" charset="0"/>
              <a:ea typeface="+mn-ea"/>
            </a:endParaRPr>
          </a:p>
          <a:p>
            <a:pPr eaLnBrk="1" fontAlgn="auto" hangingPunct="1">
              <a:spcAft>
                <a:spcPts val="0"/>
              </a:spcAft>
              <a:buClr>
                <a:schemeClr val="tx1">
                  <a:lumMod val="75000"/>
                  <a:lumOff val="25000"/>
                </a:schemeClr>
              </a:buClr>
              <a:buFont typeface="Arial"/>
              <a:buChar char="•"/>
              <a:defRPr/>
            </a:pPr>
            <a:r>
              <a:rPr lang="en-US" sz="2800" dirty="0" smtClean="0">
                <a:solidFill>
                  <a:srgbClr val="FFFFFF"/>
                </a:solidFill>
                <a:latin typeface="Comic Sans MS" charset="0"/>
                <a:ea typeface="+mn-ea"/>
              </a:rPr>
              <a:t>Stigma associated with </a:t>
            </a:r>
            <a:r>
              <a:rPr lang="en-US" sz="2800" dirty="0" smtClean="0">
                <a:solidFill>
                  <a:srgbClr val="FFFFFF"/>
                </a:solidFill>
                <a:latin typeface="Comic Sans MS" charset="0"/>
                <a:ea typeface="+mn-ea"/>
              </a:rPr>
              <a:t>dementia.</a:t>
            </a:r>
            <a:endParaRPr lang="en-US" sz="2800" dirty="0" smtClean="0">
              <a:solidFill>
                <a:srgbClr val="FFFFFF"/>
              </a:solidFill>
              <a:latin typeface="Comic Sans MS" charset="0"/>
              <a:ea typeface="+mn-ea"/>
            </a:endParaRPr>
          </a:p>
          <a:p>
            <a:pPr eaLnBrk="1" fontAlgn="auto" hangingPunct="1">
              <a:spcAft>
                <a:spcPts val="0"/>
              </a:spcAft>
              <a:buClr>
                <a:schemeClr val="tx1">
                  <a:lumMod val="75000"/>
                  <a:lumOff val="25000"/>
                </a:schemeClr>
              </a:buClr>
              <a:buFont typeface="Arial"/>
              <a:buChar char="•"/>
              <a:defRPr/>
            </a:pPr>
            <a:r>
              <a:rPr lang="en-US" sz="2800" dirty="0" smtClean="0">
                <a:solidFill>
                  <a:srgbClr val="FFFFFF"/>
                </a:solidFill>
                <a:latin typeface="Comic Sans MS" charset="0"/>
                <a:ea typeface="+mn-ea"/>
              </a:rPr>
              <a:t>Lack of knowledge &amp; </a:t>
            </a:r>
            <a:r>
              <a:rPr lang="en-US" sz="2800" dirty="0" smtClean="0">
                <a:solidFill>
                  <a:srgbClr val="FFFFFF"/>
                </a:solidFill>
                <a:latin typeface="Comic Sans MS" charset="0"/>
                <a:ea typeface="+mn-ea"/>
              </a:rPr>
              <a:t>information.</a:t>
            </a:r>
            <a:endParaRPr lang="en-US" sz="2800" dirty="0" smtClean="0">
              <a:solidFill>
                <a:srgbClr val="FFFFFF"/>
              </a:solidFill>
              <a:latin typeface="Comic Sans MS" charset="0"/>
              <a:ea typeface="+mn-ea"/>
            </a:endParaRPr>
          </a:p>
          <a:p>
            <a:pPr eaLnBrk="1" fontAlgn="auto" hangingPunct="1">
              <a:spcAft>
                <a:spcPts val="0"/>
              </a:spcAft>
              <a:buClr>
                <a:schemeClr val="tx1">
                  <a:lumMod val="75000"/>
                  <a:lumOff val="25000"/>
                </a:schemeClr>
              </a:buClr>
              <a:buFont typeface="Arial"/>
              <a:buChar char="•"/>
              <a:defRPr/>
            </a:pPr>
            <a:r>
              <a:rPr lang="en-US" sz="2800" dirty="0" smtClean="0">
                <a:solidFill>
                  <a:srgbClr val="FFFFFF"/>
                </a:solidFill>
                <a:latin typeface="Comic Sans MS" charset="0"/>
                <a:ea typeface="+mn-ea"/>
              </a:rPr>
              <a:t>Cost of dementia in Ireland - €</a:t>
            </a:r>
            <a:r>
              <a:rPr lang="en-US" sz="2800" dirty="0" smtClean="0">
                <a:solidFill>
                  <a:srgbClr val="FFFFFF"/>
                </a:solidFill>
                <a:latin typeface="Comic Sans MS" charset="0"/>
                <a:ea typeface="+mn-ea"/>
              </a:rPr>
              <a:t>1.7b </a:t>
            </a:r>
            <a:endParaRPr lang="en-US" sz="2800" dirty="0" smtClean="0">
              <a:solidFill>
                <a:srgbClr val="FFFFFF"/>
              </a:solidFill>
              <a:latin typeface="Comic Sans MS" charset="0"/>
              <a:ea typeface="+mn-ea"/>
            </a:endParaRPr>
          </a:p>
          <a:p>
            <a:pPr marL="457200" lvl="1" indent="0" eaLnBrk="1" fontAlgn="auto" hangingPunct="1">
              <a:spcAft>
                <a:spcPts val="0"/>
              </a:spcAft>
              <a:buClr>
                <a:schemeClr val="tx1">
                  <a:lumMod val="50000"/>
                  <a:lumOff val="50000"/>
                </a:schemeClr>
              </a:buClr>
              <a:buNone/>
              <a:defRPr/>
            </a:pPr>
            <a:r>
              <a:rPr lang="en-US" sz="2800" i="1" dirty="0">
                <a:solidFill>
                  <a:srgbClr val="FFFFFF"/>
                </a:solidFill>
                <a:latin typeface="Comic Sans MS" charset="0"/>
              </a:rPr>
              <a:t> </a:t>
            </a:r>
            <a:r>
              <a:rPr lang="en-US" sz="2800" i="1" dirty="0" smtClean="0">
                <a:solidFill>
                  <a:srgbClr val="FFFFFF"/>
                </a:solidFill>
                <a:latin typeface="Comic Sans MS" charset="0"/>
              </a:rPr>
              <a:t>         </a:t>
            </a:r>
            <a:r>
              <a:rPr lang="en-US" sz="2800" i="1" dirty="0" smtClean="0">
                <a:solidFill>
                  <a:srgbClr val="FFFFFF"/>
                </a:solidFill>
                <a:latin typeface="Comic Sans MS" charset="0"/>
                <a:ea typeface="+mn-ea"/>
              </a:rPr>
              <a:t>				       </a:t>
            </a:r>
            <a:r>
              <a:rPr lang="en-US" sz="2000" i="1" dirty="0" smtClean="0">
                <a:solidFill>
                  <a:srgbClr val="FFFFFF"/>
                </a:solidFill>
                <a:latin typeface="Comic Sans MS" charset="0"/>
                <a:ea typeface="+mn-ea"/>
              </a:rPr>
              <a:t>(O’Shea, 2007)</a:t>
            </a:r>
          </a:p>
        </p:txBody>
      </p:sp>
    </p:spTree>
    <p:extLst>
      <p:ext uri="{BB962C8B-B14F-4D97-AF65-F5344CB8AC3E}">
        <p14:creationId xmlns:p14="http://schemas.microsoft.com/office/powerpoint/2010/main" val="6272044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GLOBAL FACTS</a:t>
            </a:r>
          </a:p>
        </p:txBody>
      </p:sp>
      <p:sp>
        <p:nvSpPr>
          <p:cNvPr id="131076" name="Rectangle 4"/>
          <p:cNvSpPr>
            <a:spLocks noGrp="1" noChangeArrowheads="1"/>
          </p:cNvSpPr>
          <p:nvPr>
            <p:ph idx="1"/>
          </p:nvPr>
        </p:nvSpPr>
        <p:spPr>
          <a:xfrm>
            <a:off x="486833" y="1981200"/>
            <a:ext cx="8431982" cy="4530725"/>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rtlCol="0">
            <a:noAutofit/>
          </a:bodyPr>
          <a:lstStyle/>
          <a:p>
            <a:pPr eaLnBrk="1" fontAlgn="auto" hangingPunct="1">
              <a:spcAft>
                <a:spcPts val="0"/>
              </a:spcAft>
              <a:buClr>
                <a:schemeClr val="tx1">
                  <a:lumMod val="75000"/>
                  <a:lumOff val="25000"/>
                </a:schemeClr>
              </a:buClr>
              <a:buFont typeface="Arial"/>
              <a:buChar char="•"/>
              <a:defRPr/>
            </a:pPr>
            <a:r>
              <a:rPr lang="en-US" sz="3200" dirty="0" smtClean="0">
                <a:solidFill>
                  <a:srgbClr val="FFFFFF"/>
                </a:solidFill>
                <a:latin typeface="Comic Sans MS" charset="0"/>
                <a:ea typeface="+mn-ea"/>
                <a:cs typeface="+mn-cs"/>
              </a:rPr>
              <a:t>44 million around the world</a:t>
            </a:r>
          </a:p>
          <a:p>
            <a:pPr marL="800100" lvl="1" indent="-342900" eaLnBrk="1" fontAlgn="auto" hangingPunct="1">
              <a:spcAft>
                <a:spcPts val="0"/>
              </a:spcAft>
              <a:buClr>
                <a:schemeClr val="tx1">
                  <a:lumMod val="75000"/>
                  <a:lumOff val="25000"/>
                </a:schemeClr>
              </a:buClr>
              <a:buFont typeface="Arial"/>
              <a:buChar char="•"/>
              <a:defRPr/>
            </a:pPr>
            <a:r>
              <a:rPr lang="en-US" sz="2000" i="1" dirty="0">
                <a:solidFill>
                  <a:srgbClr val="FFFFFF"/>
                </a:solidFill>
                <a:latin typeface="Comic Sans MS" charset="0"/>
                <a:ea typeface="+mn-ea"/>
              </a:rPr>
              <a:t>	</a:t>
            </a:r>
            <a:r>
              <a:rPr lang="en-US" sz="2000" i="1" dirty="0" smtClean="0">
                <a:solidFill>
                  <a:srgbClr val="FFFFFF"/>
                </a:solidFill>
                <a:latin typeface="Comic Sans MS" charset="0"/>
                <a:ea typeface="+mn-ea"/>
              </a:rPr>
              <a:t>			 (Alzheimer International, 2013)</a:t>
            </a:r>
            <a:r>
              <a:rPr lang="en-US" sz="2000" dirty="0" smtClean="0">
                <a:solidFill>
                  <a:srgbClr val="FFFFFF"/>
                </a:solidFill>
                <a:latin typeface="Comic Sans MS" charset="0"/>
                <a:ea typeface="+mn-ea"/>
              </a:rPr>
              <a:t> </a:t>
            </a:r>
          </a:p>
          <a:p>
            <a:pPr eaLnBrk="1" fontAlgn="auto" hangingPunct="1">
              <a:spcAft>
                <a:spcPts val="0"/>
              </a:spcAft>
              <a:buClr>
                <a:schemeClr val="tx1">
                  <a:lumMod val="75000"/>
                  <a:lumOff val="25000"/>
                </a:schemeClr>
              </a:buClr>
              <a:buFont typeface="Arial"/>
              <a:buChar char="•"/>
              <a:defRPr/>
            </a:pPr>
            <a:r>
              <a:rPr lang="en-US" sz="3200" dirty="0" smtClean="0">
                <a:solidFill>
                  <a:srgbClr val="FFFFFF"/>
                </a:solidFill>
                <a:latin typeface="Comic Sans MS" charset="0"/>
                <a:ea typeface="+mn-ea"/>
                <a:cs typeface="+mn-cs"/>
              </a:rPr>
              <a:t>Two thirds in developing </a:t>
            </a:r>
            <a:r>
              <a:rPr lang="en-US" sz="3200" dirty="0" smtClean="0">
                <a:solidFill>
                  <a:srgbClr val="FFFFFF"/>
                </a:solidFill>
                <a:latin typeface="Comic Sans MS" charset="0"/>
                <a:ea typeface="+mn-ea"/>
                <a:cs typeface="+mn-cs"/>
              </a:rPr>
              <a:t>countries.</a:t>
            </a:r>
            <a:endParaRPr lang="en-US" sz="3200" dirty="0" smtClean="0">
              <a:solidFill>
                <a:srgbClr val="FFFFFF"/>
              </a:solidFill>
              <a:latin typeface="Comic Sans MS" charset="0"/>
              <a:ea typeface="+mn-ea"/>
              <a:cs typeface="+mn-cs"/>
            </a:endParaRPr>
          </a:p>
          <a:p>
            <a:pPr eaLnBrk="1" fontAlgn="auto" hangingPunct="1">
              <a:spcAft>
                <a:spcPts val="0"/>
              </a:spcAft>
              <a:buClr>
                <a:schemeClr val="tx1">
                  <a:lumMod val="75000"/>
                  <a:lumOff val="25000"/>
                </a:schemeClr>
              </a:buClr>
              <a:buFont typeface="Arial"/>
              <a:buChar char="•"/>
              <a:defRPr/>
            </a:pPr>
            <a:r>
              <a:rPr lang="en-US" sz="3200" dirty="0" smtClean="0">
                <a:solidFill>
                  <a:srgbClr val="FFFFFF"/>
                </a:solidFill>
                <a:latin typeface="Comic Sans MS" charset="0"/>
                <a:ea typeface="+mn-ea"/>
                <a:cs typeface="+mn-cs"/>
              </a:rPr>
              <a:t>Prevalence is 5% - 12% in people over </a:t>
            </a:r>
            <a:r>
              <a:rPr lang="en-US" sz="3200" dirty="0" smtClean="0">
                <a:solidFill>
                  <a:srgbClr val="FFFFFF"/>
                </a:solidFill>
                <a:latin typeface="Comic Sans MS" charset="0"/>
                <a:ea typeface="+mn-ea"/>
                <a:cs typeface="+mn-cs"/>
              </a:rPr>
              <a:t>65.</a:t>
            </a:r>
            <a:endParaRPr lang="en-US" sz="3200" dirty="0" smtClean="0">
              <a:solidFill>
                <a:srgbClr val="FFFFFF"/>
              </a:solidFill>
              <a:latin typeface="Comic Sans MS" charset="0"/>
              <a:ea typeface="+mn-ea"/>
              <a:cs typeface="+mn-cs"/>
            </a:endParaRPr>
          </a:p>
          <a:p>
            <a:pPr eaLnBrk="1" fontAlgn="auto" hangingPunct="1">
              <a:spcAft>
                <a:spcPts val="0"/>
              </a:spcAft>
              <a:buClr>
                <a:schemeClr val="tx1">
                  <a:lumMod val="75000"/>
                  <a:lumOff val="25000"/>
                </a:schemeClr>
              </a:buClr>
              <a:buFont typeface="Arial"/>
              <a:buChar char="•"/>
              <a:defRPr/>
            </a:pPr>
            <a:r>
              <a:rPr lang="en-US" sz="3200" dirty="0" smtClean="0">
                <a:solidFill>
                  <a:srgbClr val="FFFFFF"/>
                </a:solidFill>
                <a:latin typeface="Comic Sans MS" charset="0"/>
                <a:ea typeface="+mn-ea"/>
                <a:cs typeface="+mn-cs"/>
              </a:rPr>
              <a:t>The prevalence will increase due to ageing populations and longer life </a:t>
            </a:r>
            <a:r>
              <a:rPr lang="en-US" sz="3200" dirty="0" smtClean="0">
                <a:solidFill>
                  <a:srgbClr val="FFFFFF"/>
                </a:solidFill>
                <a:latin typeface="Comic Sans MS" charset="0"/>
                <a:ea typeface="+mn-ea"/>
                <a:cs typeface="+mn-cs"/>
              </a:rPr>
              <a:t>spans.</a:t>
            </a:r>
            <a:endParaRPr lang="en-US" sz="3200" dirty="0" smtClean="0">
              <a:solidFill>
                <a:srgbClr val="FFFFFF"/>
              </a:solidFill>
              <a:latin typeface="Comic Sans MS" charset="0"/>
              <a:ea typeface="+mn-ea"/>
              <a:cs typeface="+mn-cs"/>
            </a:endParaRPr>
          </a:p>
          <a:p>
            <a:pPr eaLnBrk="1" fontAlgn="auto" hangingPunct="1">
              <a:spcAft>
                <a:spcPts val="0"/>
              </a:spcAft>
              <a:buClr>
                <a:schemeClr val="tx1">
                  <a:lumMod val="75000"/>
                  <a:lumOff val="25000"/>
                </a:schemeClr>
              </a:buClr>
              <a:buFont typeface="Arial"/>
              <a:buChar char="•"/>
              <a:defRPr/>
            </a:pPr>
            <a:endParaRPr lang="en-US" sz="3200" dirty="0" smtClean="0">
              <a:solidFill>
                <a:srgbClr val="FFFFFF"/>
              </a:solidFill>
              <a:latin typeface="Comic Sans MS" charset="0"/>
              <a:ea typeface="+mn-ea"/>
              <a:cs typeface="+mn-cs"/>
            </a:endParaRPr>
          </a:p>
        </p:txBody>
      </p:sp>
    </p:spTree>
    <p:extLst>
      <p:ext uri="{BB962C8B-B14F-4D97-AF65-F5344CB8AC3E}">
        <p14:creationId xmlns:p14="http://schemas.microsoft.com/office/powerpoint/2010/main" val="39529441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rtlCol="0">
            <a:norm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DEMENTIA IS …</a:t>
            </a:r>
            <a:endParaRPr lang="en-GB" smtClean="0">
              <a:ea typeface="+mj-ea"/>
              <a:cs typeface="+mj-cs"/>
            </a:endParaRPr>
          </a:p>
        </p:txBody>
      </p:sp>
      <p:sp>
        <p:nvSpPr>
          <p:cNvPr id="19458" name="Rectangle 3"/>
          <p:cNvSpPr>
            <a:spLocks noGrp="1" noChangeArrowheads="1"/>
          </p:cNvSpPr>
          <p:nvPr>
            <p:ph idx="1"/>
          </p:nvPr>
        </p:nvSpPr>
        <p:spPr>
          <a:xfrm>
            <a:off x="468313" y="1793875"/>
            <a:ext cx="8280400" cy="4530725"/>
          </a:xfrm>
        </p:spPr>
        <p:txBody>
          <a:bodyPr/>
          <a:lstStyle/>
          <a:p>
            <a:pPr eaLnBrk="1" hangingPunct="1"/>
            <a:r>
              <a:rPr lang="en-GB" sz="2400" dirty="0">
                <a:latin typeface="Comic Sans MS" charset="0"/>
              </a:rPr>
              <a:t>Any disorder causing brain destruction …</a:t>
            </a:r>
          </a:p>
          <a:p>
            <a:pPr eaLnBrk="1" hangingPunct="1"/>
            <a:r>
              <a:rPr lang="en-GB" sz="2400" dirty="0">
                <a:latin typeface="Comic Sans MS" charset="0"/>
              </a:rPr>
              <a:t>… leading to functional loss of those cells.</a:t>
            </a:r>
          </a:p>
          <a:p>
            <a:pPr eaLnBrk="1" hangingPunct="1"/>
            <a:r>
              <a:rPr lang="en-GB" sz="2400" dirty="0">
                <a:latin typeface="Comic Sans MS" charset="0"/>
              </a:rPr>
              <a:t>Results in difficulties in:</a:t>
            </a:r>
          </a:p>
          <a:p>
            <a:pPr lvl="1" eaLnBrk="1" hangingPunct="1"/>
            <a:r>
              <a:rPr lang="en-GB" sz="2400" dirty="0">
                <a:latin typeface="Comic Sans MS" charset="0"/>
              </a:rPr>
              <a:t>Cognitive</a:t>
            </a:r>
          </a:p>
          <a:p>
            <a:pPr lvl="1" eaLnBrk="1" hangingPunct="1"/>
            <a:r>
              <a:rPr lang="en-GB" sz="2400" dirty="0">
                <a:latin typeface="Comic Sans MS" charset="0"/>
              </a:rPr>
              <a:t>Social</a:t>
            </a:r>
          </a:p>
          <a:p>
            <a:pPr lvl="1" eaLnBrk="1" hangingPunct="1"/>
            <a:r>
              <a:rPr lang="en-GB" sz="2400" dirty="0">
                <a:latin typeface="Comic Sans MS" charset="0"/>
              </a:rPr>
              <a:t>Physical activities of daily living.</a:t>
            </a:r>
          </a:p>
          <a:p>
            <a:pPr eaLnBrk="1" hangingPunct="1"/>
            <a:r>
              <a:rPr lang="en-GB" sz="2400" dirty="0">
                <a:latin typeface="Comic Sans MS" charset="0"/>
              </a:rPr>
              <a:t>A </a:t>
            </a:r>
            <a:r>
              <a:rPr lang="en-GB" sz="2400" u="sng" dirty="0">
                <a:latin typeface="Comic Sans MS" charset="0"/>
              </a:rPr>
              <a:t>gradual</a:t>
            </a:r>
            <a:r>
              <a:rPr lang="en-GB" sz="2400" dirty="0">
                <a:latin typeface="Comic Sans MS" charset="0"/>
              </a:rPr>
              <a:t> process usually.</a:t>
            </a:r>
          </a:p>
        </p:txBody>
      </p:sp>
    </p:spTree>
    <p:extLst>
      <p:ext uri="{BB962C8B-B14F-4D97-AF65-F5344CB8AC3E}">
        <p14:creationId xmlns:p14="http://schemas.microsoft.com/office/powerpoint/2010/main" val="4416243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normAutofit/>
          </a:bodyPr>
          <a:lstStyle/>
          <a:p>
            <a:pPr eaLnBrk="1" fontAlgn="auto" hangingPunct="1">
              <a:spcAft>
                <a:spcPts val="0"/>
              </a:spcAft>
              <a:defRPr/>
            </a:pPr>
            <a:r>
              <a:rPr lang="en-GB" sz="4000" b="1" i="1" dirty="0" smtClean="0">
                <a:solidFill>
                  <a:srgbClr val="FF0000"/>
                </a:solidFill>
                <a:effectLst>
                  <a:outerShdw blurRad="38100" dist="38100" dir="2700000" algn="tl">
                    <a:srgbClr val="000000"/>
                  </a:outerShdw>
                </a:effectLst>
                <a:latin typeface="Comic Sans MS" charset="0"/>
                <a:ea typeface="+mj-ea"/>
                <a:cs typeface="+mj-cs"/>
              </a:rPr>
              <a:t>DEMENTIA IS …</a:t>
            </a:r>
          </a:p>
        </p:txBody>
      </p:sp>
      <p:sp>
        <p:nvSpPr>
          <p:cNvPr id="130052" name="Rectangle 4"/>
          <p:cNvSpPr>
            <a:spLocks noGrp="1" noChangeArrowheads="1"/>
          </p:cNvSpPr>
          <p:nvPr>
            <p:ph idx="1"/>
          </p:nvPr>
        </p:nvSpPr>
        <p:spPr>
          <a:xfrm>
            <a:off x="382351" y="1979910"/>
            <a:ext cx="8398074" cy="4301186"/>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rtlCol="0">
            <a:normAutofit/>
          </a:bodyPr>
          <a:lstStyle/>
          <a:p>
            <a:r>
              <a:rPr lang="en-GB" sz="3000" dirty="0" smtClean="0">
                <a:latin typeface="Comic Sans MS" charset="0"/>
                <a:ea typeface="+mn-ea"/>
                <a:cs typeface="+mn-cs"/>
              </a:rPr>
              <a:t>A </a:t>
            </a:r>
            <a:r>
              <a:rPr lang="en-GB" sz="3000" b="1" dirty="0" smtClean="0">
                <a:latin typeface="Comic Sans MS" charset="0"/>
                <a:ea typeface="+mn-ea"/>
                <a:cs typeface="+mn-cs"/>
              </a:rPr>
              <a:t>disability</a:t>
            </a:r>
            <a:r>
              <a:rPr lang="en-GB" sz="3000" dirty="0" smtClean="0">
                <a:latin typeface="Comic Sans MS" charset="0"/>
                <a:ea typeface="+mn-ea"/>
                <a:cs typeface="+mn-cs"/>
              </a:rPr>
              <a:t> characterised by:</a:t>
            </a:r>
          </a:p>
          <a:p>
            <a:pPr lvl="1"/>
            <a:r>
              <a:rPr lang="en-GB" sz="2800" dirty="0" smtClean="0">
                <a:latin typeface="Comic Sans MS" charset="0"/>
                <a:ea typeface="+mn-ea"/>
                <a:cs typeface="+mn-cs"/>
              </a:rPr>
              <a:t>Impaired Memory </a:t>
            </a:r>
          </a:p>
          <a:p>
            <a:pPr lvl="1"/>
            <a:r>
              <a:rPr lang="en-GB" sz="2800" dirty="0" smtClean="0">
                <a:latin typeface="Comic Sans MS" charset="0"/>
                <a:ea typeface="+mn-ea"/>
                <a:cs typeface="+mn-cs"/>
              </a:rPr>
              <a:t>Impaired Reasoning</a:t>
            </a:r>
          </a:p>
          <a:p>
            <a:pPr lvl="1"/>
            <a:r>
              <a:rPr lang="en-GB" sz="2800" dirty="0" smtClean="0">
                <a:latin typeface="Comic Sans MS" charset="0"/>
                <a:ea typeface="+mn-ea"/>
                <a:cs typeface="+mn-cs"/>
              </a:rPr>
              <a:t>Impaired Ability to Learn</a:t>
            </a:r>
          </a:p>
          <a:p>
            <a:pPr lvl="1"/>
            <a:r>
              <a:rPr lang="en-GB" sz="2800" dirty="0" smtClean="0">
                <a:latin typeface="Comic Sans MS" charset="0"/>
                <a:ea typeface="+mn-ea"/>
                <a:cs typeface="+mn-cs"/>
              </a:rPr>
              <a:t>High Level of Stress</a:t>
            </a:r>
          </a:p>
          <a:p>
            <a:pPr lvl="1"/>
            <a:r>
              <a:rPr lang="en-GB" sz="2800" dirty="0" smtClean="0">
                <a:latin typeface="Comic Sans MS" charset="0"/>
                <a:ea typeface="+mn-ea"/>
                <a:cs typeface="+mn-cs"/>
              </a:rPr>
              <a:t>Acute Sensitivity to Social &amp; Built Environment 				           						</a:t>
            </a:r>
            <a:r>
              <a:rPr lang="en-GB" sz="1800" i="1" dirty="0" smtClean="0">
                <a:latin typeface="Comic Sans MS" charset="0"/>
                <a:ea typeface="+mn-ea"/>
                <a:cs typeface="+mn-cs"/>
              </a:rPr>
              <a:t>(Marshall, M. 1997)</a:t>
            </a:r>
            <a:endParaRPr lang="en-US" sz="1800" i="1" dirty="0" smtClean="0">
              <a:latin typeface="Comic Sans MS" charset="0"/>
              <a:ea typeface="+mn-ea"/>
              <a:cs typeface="+mn-cs"/>
            </a:endParaRPr>
          </a:p>
        </p:txBody>
      </p:sp>
    </p:spTree>
    <p:extLst>
      <p:ext uri="{BB962C8B-B14F-4D97-AF65-F5344CB8AC3E}">
        <p14:creationId xmlns:p14="http://schemas.microsoft.com/office/powerpoint/2010/main" val="3230815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98475" y="93663"/>
            <a:ext cx="8147050" cy="1452562"/>
          </a:xfrm>
        </p:spPr>
        <p:txBody>
          <a:bodyPr rtlCol="0">
            <a:normAutofit/>
          </a:bodyPr>
          <a:lstStyle/>
          <a:p>
            <a:pPr eaLnBrk="1" fontAlgn="auto" hangingPunct="1">
              <a:spcAft>
                <a:spcPts val="0"/>
              </a:spcAft>
              <a:defRPr/>
            </a:pPr>
            <a:r>
              <a:rPr lang="en-GB" sz="4000" b="1" i="1" smtClean="0">
                <a:solidFill>
                  <a:srgbClr val="FF0000"/>
                </a:solidFill>
                <a:effectLst>
                  <a:outerShdw blurRad="38100" dist="38100" dir="2700000" algn="tl">
                    <a:srgbClr val="000000"/>
                  </a:outerShdw>
                </a:effectLst>
                <a:latin typeface="Comic Sans MS" charset="0"/>
                <a:ea typeface="+mj-ea"/>
                <a:cs typeface="+mj-cs"/>
              </a:rPr>
              <a:t>What is affected?</a:t>
            </a:r>
            <a:endParaRPr lang="en-US" sz="4000" b="1" smtClean="0">
              <a:solidFill>
                <a:srgbClr val="FF0000"/>
              </a:solidFill>
              <a:effectLst>
                <a:outerShdw blurRad="38100" dist="38100" dir="2700000" algn="tl">
                  <a:srgbClr val="000000"/>
                </a:outerShdw>
              </a:effectLst>
              <a:latin typeface="Comic Sans MS" charset="0"/>
              <a:ea typeface="+mj-ea"/>
              <a:cs typeface="+mj-cs"/>
            </a:endParaRPr>
          </a:p>
        </p:txBody>
      </p:sp>
      <p:sp>
        <p:nvSpPr>
          <p:cNvPr id="21506" name="Rectangle 3"/>
          <p:cNvSpPr>
            <a:spLocks noGrp="1" noChangeArrowheads="1"/>
          </p:cNvSpPr>
          <p:nvPr>
            <p:ph sz="half" idx="1"/>
          </p:nvPr>
        </p:nvSpPr>
        <p:spPr>
          <a:xfrm>
            <a:off x="914400" y="2098675"/>
            <a:ext cx="7696200" cy="3844925"/>
          </a:xfrm>
        </p:spPr>
        <p:txBody>
          <a:bodyPr/>
          <a:lstStyle/>
          <a:p>
            <a:pPr eaLnBrk="1" hangingPunct="1"/>
            <a:r>
              <a:rPr lang="en-GB" sz="3000" dirty="0" smtClean="0">
                <a:latin typeface="Comic Sans MS" charset="0"/>
              </a:rPr>
              <a:t>Physical </a:t>
            </a:r>
            <a:r>
              <a:rPr lang="en-GB" sz="3000" dirty="0" smtClean="0">
                <a:latin typeface="Comic Sans MS" charset="0"/>
              </a:rPr>
              <a:t>abilities:</a:t>
            </a:r>
            <a:endParaRPr lang="en-GB" sz="3000" dirty="0">
              <a:latin typeface="Comic Sans MS" charset="0"/>
            </a:endParaRPr>
          </a:p>
          <a:p>
            <a:pPr lvl="1" eaLnBrk="1" hangingPunct="1"/>
            <a:r>
              <a:rPr lang="en-GB" sz="2800" dirty="0">
                <a:latin typeface="Comic Sans MS" charset="0"/>
              </a:rPr>
              <a:t>Eating</a:t>
            </a:r>
          </a:p>
          <a:p>
            <a:pPr lvl="1" eaLnBrk="1" hangingPunct="1"/>
            <a:r>
              <a:rPr lang="en-GB" sz="2800" dirty="0">
                <a:latin typeface="Comic Sans MS" charset="0"/>
              </a:rPr>
              <a:t>Drinking</a:t>
            </a:r>
          </a:p>
          <a:p>
            <a:pPr lvl="1" eaLnBrk="1" hangingPunct="1"/>
            <a:r>
              <a:rPr lang="en-GB" sz="2800" dirty="0">
                <a:latin typeface="Comic Sans MS" charset="0"/>
              </a:rPr>
              <a:t>Moving</a:t>
            </a:r>
          </a:p>
          <a:p>
            <a:pPr lvl="1" eaLnBrk="1" hangingPunct="1"/>
            <a:r>
              <a:rPr lang="en-GB" sz="2800" dirty="0">
                <a:latin typeface="Comic Sans MS" charset="0"/>
              </a:rPr>
              <a:t>Sleeping</a:t>
            </a:r>
          </a:p>
          <a:p>
            <a:pPr lvl="1" eaLnBrk="1" hangingPunct="1"/>
            <a:r>
              <a:rPr lang="en-GB" sz="2800" dirty="0">
                <a:latin typeface="Comic Sans MS" charset="0"/>
              </a:rPr>
              <a:t>Walking  etc..</a:t>
            </a:r>
          </a:p>
          <a:p>
            <a:pPr eaLnBrk="1" hangingPunct="1"/>
            <a:endParaRPr lang="en-US" sz="2400" dirty="0">
              <a:latin typeface="Book Antiqua" charset="0"/>
            </a:endParaRPr>
          </a:p>
        </p:txBody>
      </p:sp>
    </p:spTree>
    <p:extLst>
      <p:ext uri="{BB962C8B-B14F-4D97-AF65-F5344CB8AC3E}">
        <p14:creationId xmlns:p14="http://schemas.microsoft.com/office/powerpoint/2010/main" val="26316176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a:xfrm>
            <a:off x="498475" y="93663"/>
            <a:ext cx="8147050" cy="1452562"/>
          </a:xfrm>
        </p:spPr>
        <p:txBody>
          <a:bodyPr rtlCol="0">
            <a:noAutofit/>
          </a:bodyPr>
          <a:lstStyle/>
          <a:p>
            <a:pPr eaLnBrk="1" fontAlgn="auto" hangingPunct="1">
              <a:spcAft>
                <a:spcPts val="0"/>
              </a:spcAft>
              <a:defRPr/>
            </a:pPr>
            <a:r>
              <a:rPr lang="en-GB" sz="4000" b="1" smtClean="0">
                <a:solidFill>
                  <a:srgbClr val="FF0000"/>
                </a:solidFill>
                <a:effectLst>
                  <a:outerShdw blurRad="38100" dist="38100" dir="2700000" algn="tl">
                    <a:srgbClr val="000000"/>
                  </a:outerShdw>
                </a:effectLst>
                <a:latin typeface="Comic Sans MS" charset="0"/>
                <a:ea typeface="+mj-ea"/>
                <a:cs typeface="+mj-cs"/>
              </a:rPr>
              <a:t>What is affected?</a:t>
            </a:r>
          </a:p>
        </p:txBody>
      </p:sp>
      <p:sp>
        <p:nvSpPr>
          <p:cNvPr id="22530" name="Rectangle 3"/>
          <p:cNvSpPr>
            <a:spLocks noGrp="1" noChangeArrowheads="1"/>
          </p:cNvSpPr>
          <p:nvPr>
            <p:ph sz="half" idx="1"/>
          </p:nvPr>
        </p:nvSpPr>
        <p:spPr>
          <a:xfrm>
            <a:off x="1295400" y="1870075"/>
            <a:ext cx="3810000" cy="4530725"/>
          </a:xfrm>
        </p:spPr>
        <p:txBody>
          <a:bodyPr>
            <a:normAutofit lnSpcReduction="10000"/>
          </a:bodyPr>
          <a:lstStyle/>
          <a:p>
            <a:pPr eaLnBrk="1" hangingPunct="1"/>
            <a:r>
              <a:rPr lang="en-GB" sz="3000" dirty="0" smtClean="0">
                <a:latin typeface="Comic Sans MS" charset="0"/>
              </a:rPr>
              <a:t>Thinking abilities</a:t>
            </a:r>
            <a:r>
              <a:rPr lang="en-GB" sz="3000" dirty="0">
                <a:latin typeface="Comic Sans MS" charset="0"/>
              </a:rPr>
              <a:t>:</a:t>
            </a:r>
          </a:p>
          <a:p>
            <a:pPr lvl="1" eaLnBrk="1" hangingPunct="1"/>
            <a:r>
              <a:rPr lang="en-GB" sz="2800" dirty="0">
                <a:latin typeface="Comic Sans MS" charset="0"/>
              </a:rPr>
              <a:t>Remembering</a:t>
            </a:r>
          </a:p>
          <a:p>
            <a:pPr lvl="1" eaLnBrk="1" hangingPunct="1"/>
            <a:r>
              <a:rPr lang="en-GB" sz="2800" dirty="0">
                <a:latin typeface="Comic Sans MS" charset="0"/>
              </a:rPr>
              <a:t>Reasoning</a:t>
            </a:r>
          </a:p>
          <a:p>
            <a:pPr lvl="1" eaLnBrk="1" hangingPunct="1"/>
            <a:r>
              <a:rPr lang="en-GB" sz="2800" dirty="0">
                <a:latin typeface="Comic Sans MS" charset="0"/>
              </a:rPr>
              <a:t>Thinking</a:t>
            </a:r>
          </a:p>
          <a:p>
            <a:pPr lvl="1" eaLnBrk="1" hangingPunct="1"/>
            <a:r>
              <a:rPr lang="en-GB" sz="2800" dirty="0">
                <a:latin typeface="Comic Sans MS" charset="0"/>
              </a:rPr>
              <a:t>Planning</a:t>
            </a:r>
          </a:p>
          <a:p>
            <a:pPr lvl="1" eaLnBrk="1" hangingPunct="1"/>
            <a:r>
              <a:rPr lang="en-GB" sz="2800" dirty="0">
                <a:latin typeface="Comic Sans MS" charset="0"/>
              </a:rPr>
              <a:t>Judgement</a:t>
            </a:r>
          </a:p>
          <a:p>
            <a:pPr lvl="1" eaLnBrk="1" hangingPunct="1"/>
            <a:r>
              <a:rPr lang="en-GB" sz="2800" dirty="0">
                <a:latin typeface="Comic Sans MS" charset="0"/>
              </a:rPr>
              <a:t>Calculation</a:t>
            </a:r>
          </a:p>
          <a:p>
            <a:pPr lvl="1" eaLnBrk="1" hangingPunct="1"/>
            <a:r>
              <a:rPr lang="en-GB" sz="2800" dirty="0">
                <a:latin typeface="Comic Sans MS" charset="0"/>
              </a:rPr>
              <a:t>Problem solving</a:t>
            </a:r>
          </a:p>
          <a:p>
            <a:pPr lvl="1" eaLnBrk="1" hangingPunct="1"/>
            <a:r>
              <a:rPr lang="en-GB" sz="2800" dirty="0">
                <a:latin typeface="Comic Sans MS" charset="0"/>
              </a:rPr>
              <a:t>Concentration</a:t>
            </a:r>
          </a:p>
          <a:p>
            <a:pPr eaLnBrk="1" hangingPunct="1"/>
            <a:endParaRPr lang="en-GB" sz="2400" dirty="0">
              <a:latin typeface="Comic Sans MS" charset="0"/>
            </a:endParaRPr>
          </a:p>
        </p:txBody>
      </p:sp>
    </p:spTree>
    <p:extLst>
      <p:ext uri="{BB962C8B-B14F-4D97-AF65-F5344CB8AC3E}">
        <p14:creationId xmlns:p14="http://schemas.microsoft.com/office/powerpoint/2010/main" val="22211793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rtlCol="0">
            <a:noAutofit/>
          </a:bodyPr>
          <a:lstStyle/>
          <a:p>
            <a:pPr eaLnBrk="1" fontAlgn="auto" hangingPunct="1">
              <a:spcAft>
                <a:spcPts val="0"/>
              </a:spcAft>
              <a:defRPr/>
            </a:pPr>
            <a:r>
              <a:rPr lang="en-GB" sz="4000" b="1" i="1" smtClean="0">
                <a:solidFill>
                  <a:srgbClr val="FF0000"/>
                </a:solidFill>
                <a:effectLst>
                  <a:outerShdw blurRad="38100" dist="38100" dir="2700000" algn="tl">
                    <a:srgbClr val="000000"/>
                  </a:outerShdw>
                </a:effectLst>
                <a:latin typeface="Comic Sans MS" charset="0"/>
                <a:ea typeface="+mj-ea"/>
                <a:cs typeface="+mj-cs"/>
              </a:rPr>
              <a:t>What is affected?</a:t>
            </a:r>
            <a:endParaRPr lang="en-US" sz="4000" b="1" i="1" smtClean="0">
              <a:solidFill>
                <a:srgbClr val="FF0000"/>
              </a:solidFill>
              <a:effectLst>
                <a:outerShdw blurRad="38100" dist="38100" dir="2700000" algn="tl">
                  <a:srgbClr val="000000"/>
                </a:outerShdw>
              </a:effectLst>
              <a:latin typeface="Comic Sans MS" charset="0"/>
              <a:ea typeface="+mj-ea"/>
              <a:cs typeface="+mj-cs"/>
            </a:endParaRPr>
          </a:p>
        </p:txBody>
      </p:sp>
      <p:sp>
        <p:nvSpPr>
          <p:cNvPr id="167939" name="Rectangle 3"/>
          <p:cNvSpPr>
            <a:spLocks noChangeArrowheads="1"/>
          </p:cNvSpPr>
          <p:nvPr/>
        </p:nvSpPr>
        <p:spPr bwMode="auto">
          <a:xfrm>
            <a:off x="1295400" y="2133600"/>
            <a:ext cx="63007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folHlink"/>
              </a:buClr>
              <a:buSzPct val="90000"/>
              <a:buFont typeface="Wingdings" charset="0"/>
              <a:buChar char="n"/>
              <a:defRPr/>
            </a:pPr>
            <a:r>
              <a:rPr lang="en-GB" sz="2800" dirty="0" smtClean="0">
                <a:solidFill>
                  <a:srgbClr val="FFFFFF"/>
                </a:solidFill>
                <a:latin typeface="Comic Sans MS" charset="0"/>
                <a:cs typeface="+mn-cs"/>
              </a:rPr>
              <a:t>Social abilities:</a:t>
            </a:r>
          </a:p>
          <a:p>
            <a:pPr marL="742950" lvl="1" indent="-285750">
              <a:spcBef>
                <a:spcPct val="20000"/>
              </a:spcBef>
              <a:buClr>
                <a:schemeClr val="accent1"/>
              </a:buClr>
              <a:buSzPct val="75000"/>
              <a:buFont typeface="Wingdings" charset="0"/>
              <a:buChar char="n"/>
              <a:defRPr/>
            </a:pPr>
            <a:r>
              <a:rPr lang="en-GB" sz="2800" dirty="0" smtClean="0">
                <a:solidFill>
                  <a:srgbClr val="FFFFFF"/>
                </a:solidFill>
                <a:latin typeface="Comic Sans MS" charset="0"/>
                <a:cs typeface="+mn-cs"/>
              </a:rPr>
              <a:t>Communicating </a:t>
            </a:r>
            <a:r>
              <a:rPr lang="en-GB" sz="2800" dirty="0">
                <a:solidFill>
                  <a:srgbClr val="FFFFFF"/>
                </a:solidFill>
                <a:latin typeface="Comic Sans MS" charset="0"/>
                <a:cs typeface="+mn-cs"/>
              </a:rPr>
              <a:t>with others</a:t>
            </a:r>
          </a:p>
          <a:p>
            <a:pPr marL="742950" lvl="1" indent="-285750">
              <a:spcBef>
                <a:spcPct val="20000"/>
              </a:spcBef>
              <a:buClr>
                <a:schemeClr val="accent1"/>
              </a:buClr>
              <a:buSzPct val="75000"/>
              <a:buFont typeface="Wingdings" charset="0"/>
              <a:buChar char="n"/>
              <a:defRPr/>
            </a:pPr>
            <a:r>
              <a:rPr lang="en-GB" sz="2800" dirty="0">
                <a:solidFill>
                  <a:srgbClr val="FFFFFF"/>
                </a:solidFill>
                <a:latin typeface="Comic Sans MS" charset="0"/>
                <a:cs typeface="+mn-cs"/>
              </a:rPr>
              <a:t>Maintaining relationships</a:t>
            </a:r>
          </a:p>
          <a:p>
            <a:pPr marL="742950" lvl="1" indent="-285750">
              <a:spcBef>
                <a:spcPct val="20000"/>
              </a:spcBef>
              <a:buClr>
                <a:schemeClr val="accent1"/>
              </a:buClr>
              <a:buSzPct val="75000"/>
              <a:buFont typeface="Wingdings" charset="0"/>
              <a:buChar char="n"/>
              <a:defRPr/>
            </a:pPr>
            <a:r>
              <a:rPr lang="en-GB" sz="2800" dirty="0">
                <a:solidFill>
                  <a:srgbClr val="FFFFFF"/>
                </a:solidFill>
                <a:latin typeface="Comic Sans MS" charset="0"/>
                <a:cs typeface="+mn-cs"/>
              </a:rPr>
              <a:t>Work performance</a:t>
            </a:r>
          </a:p>
          <a:p>
            <a:pPr marL="742950" lvl="1" indent="-285750">
              <a:spcBef>
                <a:spcPct val="20000"/>
              </a:spcBef>
              <a:buClr>
                <a:schemeClr val="accent1"/>
              </a:buClr>
              <a:buSzPct val="75000"/>
              <a:buFont typeface="Wingdings" charset="0"/>
              <a:buChar char="n"/>
              <a:defRPr/>
            </a:pPr>
            <a:r>
              <a:rPr lang="en-GB" sz="2800" dirty="0">
                <a:solidFill>
                  <a:srgbClr val="FFFFFF"/>
                </a:solidFill>
                <a:latin typeface="Comic Sans MS" charset="0"/>
                <a:cs typeface="+mn-cs"/>
              </a:rPr>
              <a:t>Social etiquette </a:t>
            </a:r>
          </a:p>
          <a:p>
            <a:pPr marL="742950" lvl="1" indent="-285750">
              <a:spcBef>
                <a:spcPct val="20000"/>
              </a:spcBef>
              <a:buClr>
                <a:schemeClr val="accent1"/>
              </a:buClr>
              <a:buSzPct val="75000"/>
              <a:buFont typeface="Wingdings" charset="0"/>
              <a:buChar char="n"/>
              <a:defRPr/>
            </a:pPr>
            <a:endParaRPr lang="en-GB" sz="2800" dirty="0">
              <a:solidFill>
                <a:schemeClr val="tx1">
                  <a:lumMod val="75000"/>
                  <a:lumOff val="25000"/>
                </a:schemeClr>
              </a:solidFill>
              <a:latin typeface="Comic Sans MS" charset="0"/>
              <a:cs typeface="+mn-cs"/>
            </a:endParaRPr>
          </a:p>
        </p:txBody>
      </p:sp>
    </p:spTree>
    <p:extLst>
      <p:ext uri="{BB962C8B-B14F-4D97-AF65-F5344CB8AC3E}">
        <p14:creationId xmlns:p14="http://schemas.microsoft.com/office/powerpoint/2010/main" val="205971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sz="half" idx="4294967295"/>
          </p:nvPr>
        </p:nvSpPr>
        <p:spPr>
          <a:xfrm>
            <a:off x="4597400" y="1279525"/>
            <a:ext cx="4038600" cy="4525963"/>
          </a:xfrm>
        </p:spPr>
        <p:txBody>
          <a:bodyPr/>
          <a:lstStyle/>
          <a:p>
            <a:pPr algn="ctr" eaLnBrk="1" hangingPunct="1">
              <a:buFontTx/>
              <a:buNone/>
            </a:pPr>
            <a:endParaRPr lang="en-GB" sz="5000" dirty="0">
              <a:latin typeface="Book Antiqua" charset="0"/>
            </a:endParaRPr>
          </a:p>
          <a:p>
            <a:pPr algn="ctr" eaLnBrk="1" hangingPunct="1">
              <a:buFontTx/>
              <a:buNone/>
            </a:pPr>
            <a:r>
              <a:rPr lang="en-GB" sz="5000" dirty="0">
                <a:latin typeface="Book Antiqua" charset="0"/>
              </a:rPr>
              <a:t>What are the Risk Factors for Dementia?</a:t>
            </a:r>
          </a:p>
        </p:txBody>
      </p:sp>
      <p:pic>
        <p:nvPicPr>
          <p:cNvPr id="24578" name="Picture 3" descr="Cartoon-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484313"/>
            <a:ext cx="3584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041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Cartoon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300" y="1463048"/>
            <a:ext cx="2049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Text Box 5"/>
          <p:cNvSpPr txBox="1">
            <a:spLocks noChangeArrowheads="1"/>
          </p:cNvSpPr>
          <p:nvPr/>
        </p:nvSpPr>
        <p:spPr bwMode="auto">
          <a:xfrm>
            <a:off x="6603128" y="3154748"/>
            <a:ext cx="1655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800" b="1" dirty="0">
                <a:solidFill>
                  <a:srgbClr val="FFFFFF"/>
                </a:solidFill>
                <a:cs typeface="Arial" charset="0"/>
              </a:rPr>
              <a:t>FAMILY History</a:t>
            </a:r>
            <a:r>
              <a:rPr lang="en-GB" sz="2800" dirty="0">
                <a:solidFill>
                  <a:srgbClr val="FFFFFF"/>
                </a:solidFill>
                <a:cs typeface="Arial" charset="0"/>
              </a:rPr>
              <a:t> </a:t>
            </a:r>
          </a:p>
        </p:txBody>
      </p:sp>
      <p:sp>
        <p:nvSpPr>
          <p:cNvPr id="148487" name="Text Box 7"/>
          <p:cNvSpPr txBox="1">
            <a:spLocks noChangeArrowheads="1"/>
          </p:cNvSpPr>
          <p:nvPr/>
        </p:nvSpPr>
        <p:spPr bwMode="auto">
          <a:xfrm>
            <a:off x="5219700" y="620713"/>
            <a:ext cx="1511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800" b="1" dirty="0">
                <a:solidFill>
                  <a:srgbClr val="FFFFFF"/>
                </a:solidFill>
                <a:cs typeface="Arial" charset="0"/>
              </a:rPr>
              <a:t>AGE</a:t>
            </a:r>
          </a:p>
        </p:txBody>
      </p:sp>
      <p:sp>
        <p:nvSpPr>
          <p:cNvPr id="148489" name="Text Box 9"/>
          <p:cNvSpPr txBox="1">
            <a:spLocks noChangeArrowheads="1"/>
          </p:cNvSpPr>
          <p:nvPr/>
        </p:nvSpPr>
        <p:spPr bwMode="auto">
          <a:xfrm>
            <a:off x="1836737" y="5373688"/>
            <a:ext cx="20530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2800" b="1" dirty="0" smtClean="0">
                <a:solidFill>
                  <a:srgbClr val="FFFFFF"/>
                </a:solidFill>
                <a:cs typeface="Arial" charset="0"/>
              </a:rPr>
              <a:t>GENETIC</a:t>
            </a:r>
            <a:endParaRPr lang="en-GB" sz="2800" b="1" dirty="0">
              <a:solidFill>
                <a:srgbClr val="FFFFFF"/>
              </a:solidFill>
              <a:cs typeface="Arial" charset="0"/>
            </a:endParaRPr>
          </a:p>
        </p:txBody>
      </p:sp>
      <p:pic>
        <p:nvPicPr>
          <p:cNvPr id="25605" name="Picture 11" descr="G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060575"/>
            <a:ext cx="16557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2" name="Text Box 12"/>
          <p:cNvSpPr txBox="1">
            <a:spLocks noChangeArrowheads="1"/>
          </p:cNvSpPr>
          <p:nvPr/>
        </p:nvSpPr>
        <p:spPr bwMode="auto">
          <a:xfrm>
            <a:off x="971550" y="3494088"/>
            <a:ext cx="1800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800" b="1" dirty="0">
                <a:solidFill>
                  <a:srgbClr val="FFFFFF"/>
                </a:solidFill>
                <a:cs typeface="Arial" charset="0"/>
              </a:rPr>
              <a:t>GENDER</a:t>
            </a:r>
          </a:p>
        </p:txBody>
      </p:sp>
      <p:pic>
        <p:nvPicPr>
          <p:cNvPr id="25607" name="Picture 13" descr="mED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999" y="4880543"/>
            <a:ext cx="20161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4" name="Text Box 14"/>
          <p:cNvSpPr txBox="1">
            <a:spLocks noChangeArrowheads="1"/>
          </p:cNvSpPr>
          <p:nvPr/>
        </p:nvSpPr>
        <p:spPr bwMode="auto">
          <a:xfrm>
            <a:off x="4714875" y="5514956"/>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2800" b="1" dirty="0">
                <a:solidFill>
                  <a:srgbClr val="FFFFFF"/>
                </a:solidFill>
                <a:cs typeface="Arial" charset="0"/>
              </a:rPr>
              <a:t>MEDICAL Conditions </a:t>
            </a:r>
          </a:p>
        </p:txBody>
      </p:sp>
      <p:pic>
        <p:nvPicPr>
          <p:cNvPr id="25609" name="Picture 15" descr="Lifesty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401" y="2537230"/>
            <a:ext cx="20970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6" name="Text Box 16"/>
          <p:cNvSpPr txBox="1">
            <a:spLocks noChangeArrowheads="1"/>
          </p:cNvSpPr>
          <p:nvPr/>
        </p:nvSpPr>
        <p:spPr bwMode="auto">
          <a:xfrm>
            <a:off x="3336401" y="4290556"/>
            <a:ext cx="22763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2800" b="1" dirty="0">
                <a:solidFill>
                  <a:srgbClr val="FFFFFF"/>
                </a:solidFill>
                <a:cs typeface="Arial" charset="0"/>
              </a:rPr>
              <a:t>LIFESTYLE</a:t>
            </a:r>
          </a:p>
        </p:txBody>
      </p:sp>
      <p:pic>
        <p:nvPicPr>
          <p:cNvPr id="25611" name="Picture 17" descr="Birthday Cak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913" y="346869"/>
            <a:ext cx="15859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8" descr="DNA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4581525"/>
            <a:ext cx="16557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085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72</TotalTime>
  <Words>1789</Words>
  <Application>Microsoft Macintosh PowerPoint</Application>
  <PresentationFormat>On-screen Show (4:3)</PresentationFormat>
  <Paragraphs>285</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Habitat</vt:lpstr>
      <vt:lpstr>Dementia &amp;  Reducing the Risk</vt:lpstr>
      <vt:lpstr>PowerPoint Presentation</vt:lpstr>
      <vt:lpstr>DEMENTIA IS …</vt:lpstr>
      <vt:lpstr>DEMENTIA IS …</vt:lpstr>
      <vt:lpstr>What is affected?</vt:lpstr>
      <vt:lpstr>What is affected?</vt:lpstr>
      <vt:lpstr>What is affected?</vt:lpstr>
      <vt:lpstr>PowerPoint Presentation</vt:lpstr>
      <vt:lpstr>PowerPoint Presentation</vt:lpstr>
      <vt:lpstr>PowerPoint Presentation</vt:lpstr>
      <vt:lpstr>PowerPoint Presentation</vt:lpstr>
      <vt:lpstr>Genetic</vt:lpstr>
      <vt:lpstr>PowerPoint Presentation</vt:lpstr>
      <vt:lpstr>PowerPoint Presentation</vt:lpstr>
      <vt:lpstr>PowerPoint Presentation</vt:lpstr>
      <vt:lpstr>How can the risk be reduced?</vt:lpstr>
      <vt:lpstr>PowerPoint Presentation</vt:lpstr>
      <vt:lpstr>PowerPoint Presentation</vt:lpstr>
      <vt:lpstr>PowerPoint Presentation</vt:lpstr>
      <vt:lpstr>Reduce your RISK</vt:lpstr>
      <vt:lpstr>TYPES …</vt:lpstr>
      <vt:lpstr>Alzheimer’s Dementia</vt:lpstr>
      <vt:lpstr>Vascular Dementia</vt:lpstr>
      <vt:lpstr>Lewy Body Dementia</vt:lpstr>
      <vt:lpstr>Frontotemporal Dementia (&lt;60)</vt:lpstr>
      <vt:lpstr>LESS COMMON DEMENTIAS </vt:lpstr>
      <vt:lpstr>FACTS ABOUT DEMENTIA</vt:lpstr>
      <vt:lpstr>GLOBAL FACTS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Craig</dc:creator>
  <cp:lastModifiedBy>Cecilia Craig</cp:lastModifiedBy>
  <cp:revision>14</cp:revision>
  <dcterms:created xsi:type="dcterms:W3CDTF">2017-09-19T15:17:48Z</dcterms:created>
  <dcterms:modified xsi:type="dcterms:W3CDTF">2019-10-29T14:10:05Z</dcterms:modified>
</cp:coreProperties>
</file>